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Lst>
  <p:sldSz cx="10058400" cy="7772400"/>
  <p:notesSz cx="6858000" cy="9144000"/>
  <p:embeddedFontLst>
    <p:embeddedFont>
      <p:font typeface="Calibri 1" panose="020B0604020202020204" charset="0"/>
      <p:regular r:id="rId4"/>
    </p:embeddedFont>
    <p:embeddedFont>
      <p:font typeface="Calibri 2" panose="020B0604020202020204" charset="0"/>
      <p:regular r:id="rId5"/>
    </p:embeddedFont>
    <p:embeddedFont>
      <p:font typeface="Calibri 3" panose="020B0604020202020204" charset="0"/>
      <p:regular r:id="rId6"/>
    </p:embeddedFont>
    <p:embeddedFont>
      <p:font typeface="Calibri 4" panose="020B0604020202020204" charset="0"/>
      <p:regular r:id="rId7"/>
    </p:embeddedFont>
    <p:embeddedFont>
      <p:font typeface="Permanent Marker" panose="02000000000000000000" pitchFamily="2" charset="0"/>
      <p:regular r:id="rId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4641FA-CD56-41E7-B310-EFE2334BCD60}" v="31" dt="2026-04-24T17:20:10.3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67" autoAdjust="0"/>
    <p:restoredTop sz="86441" autoAdjust="0"/>
  </p:normalViewPr>
  <p:slideViewPr>
    <p:cSldViewPr>
      <p:cViewPr varScale="1">
        <p:scale>
          <a:sx n="85" d="100"/>
          <a:sy n="85" d="100"/>
        </p:scale>
        <p:origin x="33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font" Target="fonts/font4.fntdata"/><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theme" Target="theme/theme1.xml"/><Relationship Id="rId5" Type="http://schemas.openxmlformats.org/officeDocument/2006/relationships/font" Target="fonts/font2.fntdata"/><Relationship Id="rId10" Type="http://schemas.openxmlformats.org/officeDocument/2006/relationships/viewProps" Target="viewProps.xml"/><Relationship Id="rId4" Type="http://schemas.openxmlformats.org/officeDocument/2006/relationships/font" Target="fonts/font1.fntdata"/><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4/24/2026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hyperlink" Target="https://www.epa.gov/brownfields/r8"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deq.mt.gov/cleanupandrec/Programs/brownfields" TargetMode="External"/><Relationship Id="rId5" Type="http://schemas.openxmlformats.org/officeDocument/2006/relationships/hyperlink" Target="https://deq.mt.gov/files/Land/LUST/Documents/downloadables/Consultlist/HiringAnEnvironmentalConsultant.pdf" TargetMode="External"/><Relationship Id="rId4" Type="http://schemas.openxmlformats.org/officeDocument/2006/relationships/hyperlink" Target="https://deq.mt.gov/files/Land/LUST/Documents/downloadables/Consultlist/Environmental_Consultant_list2023.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 name="Picture 96">
            <a:extLst>
              <a:ext uri="{FF2B5EF4-FFF2-40B4-BE49-F238E27FC236}">
                <a16:creationId xmlns:a16="http://schemas.microsoft.com/office/drawing/2014/main" id="{D18BE213-3BD2-D140-64F0-BAFAB0F65526}"/>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1" y="1411017"/>
            <a:ext cx="10058399" cy="6406557"/>
          </a:xfrm>
          <a:prstGeom prst="rect">
            <a:avLst/>
          </a:prstGeom>
        </p:spPr>
      </p:pic>
      <p:grpSp>
        <p:nvGrpSpPr>
          <p:cNvPr id="59" name="Group 59">
            <a:extLst>
              <a:ext uri="{C183D7F6-B498-43B3-948B-1728B52AA6E4}">
                <adec:decorative xmlns:adec="http://schemas.microsoft.com/office/drawing/2017/decorative" val="1"/>
              </a:ext>
            </a:extLst>
          </p:cNvPr>
          <p:cNvGrpSpPr/>
          <p:nvPr/>
        </p:nvGrpSpPr>
        <p:grpSpPr>
          <a:xfrm>
            <a:off x="2422661" y="1455990"/>
            <a:ext cx="5213078" cy="522916"/>
            <a:chOff x="0" y="0"/>
            <a:chExt cx="2351664" cy="235892"/>
          </a:xfrm>
        </p:grpSpPr>
        <p:sp>
          <p:nvSpPr>
            <p:cNvPr id="60" name="Freeform 60"/>
            <p:cNvSpPr/>
            <p:nvPr/>
          </p:nvSpPr>
          <p:spPr>
            <a:xfrm>
              <a:off x="0" y="0"/>
              <a:ext cx="2351664" cy="235892"/>
            </a:xfrm>
            <a:custGeom>
              <a:avLst/>
              <a:gdLst/>
              <a:ahLst/>
              <a:cxnLst/>
              <a:rect l="l" t="t" r="r" b="b"/>
              <a:pathLst>
                <a:path w="2351664" h="235892">
                  <a:moveTo>
                    <a:pt x="21804" y="0"/>
                  </a:moveTo>
                  <a:lnTo>
                    <a:pt x="2329860" y="0"/>
                  </a:lnTo>
                  <a:cubicBezTo>
                    <a:pt x="2341902" y="0"/>
                    <a:pt x="2351664" y="9762"/>
                    <a:pt x="2351664" y="21804"/>
                  </a:cubicBezTo>
                  <a:lnTo>
                    <a:pt x="2351664" y="214088"/>
                  </a:lnTo>
                  <a:cubicBezTo>
                    <a:pt x="2351664" y="226130"/>
                    <a:pt x="2341902" y="235892"/>
                    <a:pt x="2329860" y="235892"/>
                  </a:cubicBezTo>
                  <a:lnTo>
                    <a:pt x="21804" y="235892"/>
                  </a:lnTo>
                  <a:cubicBezTo>
                    <a:pt x="9762" y="235892"/>
                    <a:pt x="0" y="226130"/>
                    <a:pt x="0" y="214088"/>
                  </a:cubicBezTo>
                  <a:lnTo>
                    <a:pt x="0" y="21804"/>
                  </a:lnTo>
                  <a:cubicBezTo>
                    <a:pt x="0" y="9762"/>
                    <a:pt x="9762" y="0"/>
                    <a:pt x="21804" y="0"/>
                  </a:cubicBezTo>
                  <a:close/>
                </a:path>
              </a:pathLst>
            </a:custGeom>
            <a:solidFill>
              <a:srgbClr val="FFFFFF"/>
            </a:solidFill>
            <a:ln w="28575" cap="sq">
              <a:solidFill>
                <a:srgbClr val="009ADD"/>
              </a:solidFill>
              <a:prstDash val="solid"/>
              <a:miter/>
            </a:ln>
          </p:spPr>
          <p:txBody>
            <a:bodyPr/>
            <a:lstStyle/>
            <a:p>
              <a:endParaRPr lang="en-US"/>
            </a:p>
          </p:txBody>
        </p:sp>
        <p:sp>
          <p:nvSpPr>
            <p:cNvPr id="61" name="TextBox 61"/>
            <p:cNvSpPr txBox="1"/>
            <p:nvPr/>
          </p:nvSpPr>
          <p:spPr>
            <a:xfrm>
              <a:off x="0" y="-28575"/>
              <a:ext cx="2351664" cy="264467"/>
            </a:xfrm>
            <a:prstGeom prst="rect">
              <a:avLst/>
            </a:prstGeom>
          </p:spPr>
          <p:txBody>
            <a:bodyPr lIns="39255" tIns="39255" rIns="39255" bIns="39255" rtlCol="0" anchor="ctr"/>
            <a:lstStyle/>
            <a:p>
              <a:pPr algn="ctr">
                <a:lnSpc>
                  <a:spcPts val="1514"/>
                </a:lnSpc>
              </a:pPr>
              <a:endParaRPr/>
            </a:p>
          </p:txBody>
        </p:sp>
      </p:grpSp>
      <p:sp>
        <p:nvSpPr>
          <p:cNvPr id="63" name="AutoShape 63">
            <a:extLst>
              <a:ext uri="{C183D7F6-B498-43B3-948B-1728B52AA6E4}">
                <adec:decorative xmlns:adec="http://schemas.microsoft.com/office/drawing/2017/decorative" val="1"/>
              </a:ext>
            </a:extLst>
          </p:cNvPr>
          <p:cNvSpPr/>
          <p:nvPr/>
        </p:nvSpPr>
        <p:spPr>
          <a:xfrm flipV="1">
            <a:off x="-3680" y="1380787"/>
            <a:ext cx="10058400" cy="0"/>
          </a:xfrm>
          <a:prstGeom prst="line">
            <a:avLst/>
          </a:prstGeom>
          <a:ln w="57150" cap="flat">
            <a:solidFill>
              <a:srgbClr val="009ADD"/>
            </a:solidFill>
            <a:prstDash val="solid"/>
            <a:headEnd type="none" w="sm" len="sm"/>
            <a:tailEnd type="none" w="sm" len="sm"/>
          </a:ln>
        </p:spPr>
        <p:txBody>
          <a:bodyPr/>
          <a:lstStyle/>
          <a:p>
            <a:endParaRPr lang="en-US"/>
          </a:p>
        </p:txBody>
      </p:sp>
      <p:grpSp>
        <p:nvGrpSpPr>
          <p:cNvPr id="64" name="Group 64">
            <a:extLst>
              <a:ext uri="{C183D7F6-B498-43B3-948B-1728B52AA6E4}">
                <adec:decorative xmlns:adec="http://schemas.microsoft.com/office/drawing/2017/decorative" val="1"/>
              </a:ext>
            </a:extLst>
          </p:cNvPr>
          <p:cNvGrpSpPr/>
          <p:nvPr/>
        </p:nvGrpSpPr>
        <p:grpSpPr>
          <a:xfrm>
            <a:off x="247025" y="3461447"/>
            <a:ext cx="3871317" cy="2070982"/>
            <a:chOff x="0" y="0"/>
            <a:chExt cx="1349479" cy="721911"/>
          </a:xfrm>
        </p:grpSpPr>
        <p:sp>
          <p:nvSpPr>
            <p:cNvPr id="65" name="Freeform 65"/>
            <p:cNvSpPr/>
            <p:nvPr/>
          </p:nvSpPr>
          <p:spPr>
            <a:xfrm>
              <a:off x="0" y="0"/>
              <a:ext cx="1349479" cy="721911"/>
            </a:xfrm>
            <a:custGeom>
              <a:avLst/>
              <a:gdLst/>
              <a:ahLst/>
              <a:cxnLst/>
              <a:rect l="l" t="t" r="r" b="b"/>
              <a:pathLst>
                <a:path w="1349479" h="721911">
                  <a:moveTo>
                    <a:pt x="43996" y="0"/>
                  </a:moveTo>
                  <a:lnTo>
                    <a:pt x="1305483" y="0"/>
                  </a:lnTo>
                  <a:cubicBezTo>
                    <a:pt x="1329781" y="0"/>
                    <a:pt x="1349479" y="19698"/>
                    <a:pt x="1349479" y="43996"/>
                  </a:cubicBezTo>
                  <a:lnTo>
                    <a:pt x="1349479" y="677915"/>
                  </a:lnTo>
                  <a:cubicBezTo>
                    <a:pt x="1349479" y="689583"/>
                    <a:pt x="1344843" y="700774"/>
                    <a:pt x="1336592" y="709025"/>
                  </a:cubicBezTo>
                  <a:cubicBezTo>
                    <a:pt x="1328342" y="717276"/>
                    <a:pt x="1317151" y="721911"/>
                    <a:pt x="1305483" y="721911"/>
                  </a:cubicBezTo>
                  <a:lnTo>
                    <a:pt x="43996" y="721911"/>
                  </a:lnTo>
                  <a:cubicBezTo>
                    <a:pt x="19698" y="721911"/>
                    <a:pt x="0" y="702213"/>
                    <a:pt x="0" y="677915"/>
                  </a:cubicBezTo>
                  <a:lnTo>
                    <a:pt x="0" y="43996"/>
                  </a:lnTo>
                  <a:cubicBezTo>
                    <a:pt x="0" y="19698"/>
                    <a:pt x="19698" y="0"/>
                    <a:pt x="43996" y="0"/>
                  </a:cubicBezTo>
                  <a:close/>
                </a:path>
              </a:pathLst>
            </a:custGeom>
            <a:solidFill>
              <a:srgbClr val="C28A19"/>
            </a:solidFill>
            <a:ln cap="rnd">
              <a:noFill/>
              <a:prstDash val="solid"/>
              <a:round/>
            </a:ln>
          </p:spPr>
          <p:txBody>
            <a:bodyPr/>
            <a:lstStyle/>
            <a:p>
              <a:endParaRPr lang="en-US"/>
            </a:p>
          </p:txBody>
        </p:sp>
        <p:sp>
          <p:nvSpPr>
            <p:cNvPr id="66" name="TextBox 66"/>
            <p:cNvSpPr txBox="1"/>
            <p:nvPr/>
          </p:nvSpPr>
          <p:spPr>
            <a:xfrm>
              <a:off x="0" y="-57150"/>
              <a:ext cx="1349479" cy="779061"/>
            </a:xfrm>
            <a:prstGeom prst="rect">
              <a:avLst/>
            </a:prstGeom>
          </p:spPr>
          <p:txBody>
            <a:bodyPr lIns="50800" tIns="50800" rIns="50800" bIns="50800" rtlCol="0" anchor="ctr"/>
            <a:lstStyle/>
            <a:p>
              <a:pPr algn="ctr">
                <a:lnSpc>
                  <a:spcPts val="1947"/>
                </a:lnSpc>
              </a:pPr>
              <a:endParaRPr/>
            </a:p>
          </p:txBody>
        </p:sp>
      </p:grpSp>
      <p:sp>
        <p:nvSpPr>
          <p:cNvPr id="67" name="Freeform 67">
            <a:extLst>
              <a:ext uri="{C183D7F6-B498-43B3-948B-1728B52AA6E4}">
                <adec:decorative xmlns:adec="http://schemas.microsoft.com/office/drawing/2017/decorative" val="1"/>
              </a:ext>
            </a:extLst>
          </p:cNvPr>
          <p:cNvSpPr/>
          <p:nvPr/>
        </p:nvSpPr>
        <p:spPr>
          <a:xfrm>
            <a:off x="-1403298" y="5570529"/>
            <a:ext cx="7310518" cy="2567819"/>
          </a:xfrm>
          <a:custGeom>
            <a:avLst/>
            <a:gdLst/>
            <a:ahLst/>
            <a:cxnLst/>
            <a:rect l="l" t="t" r="r" b="b"/>
            <a:pathLst>
              <a:path w="7310518" h="2567819">
                <a:moveTo>
                  <a:pt x="0" y="0"/>
                </a:moveTo>
                <a:lnTo>
                  <a:pt x="7310519" y="0"/>
                </a:lnTo>
                <a:lnTo>
                  <a:pt x="7310519" y="2567819"/>
                </a:lnTo>
                <a:lnTo>
                  <a:pt x="0" y="2567819"/>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68" name="Group 68">
            <a:extLst>
              <a:ext uri="{C183D7F6-B498-43B3-948B-1728B52AA6E4}">
                <adec:decorative xmlns:adec="http://schemas.microsoft.com/office/drawing/2017/decorative" val="1"/>
              </a:ext>
            </a:extLst>
          </p:cNvPr>
          <p:cNvGrpSpPr/>
          <p:nvPr/>
        </p:nvGrpSpPr>
        <p:grpSpPr>
          <a:xfrm>
            <a:off x="464392" y="3461447"/>
            <a:ext cx="382392" cy="2155599"/>
            <a:chOff x="0" y="0"/>
            <a:chExt cx="133296" cy="751407"/>
          </a:xfrm>
        </p:grpSpPr>
        <p:sp>
          <p:nvSpPr>
            <p:cNvPr id="69" name="Freeform 69"/>
            <p:cNvSpPr/>
            <p:nvPr/>
          </p:nvSpPr>
          <p:spPr>
            <a:xfrm>
              <a:off x="0" y="0"/>
              <a:ext cx="133296" cy="751407"/>
            </a:xfrm>
            <a:custGeom>
              <a:avLst/>
              <a:gdLst/>
              <a:ahLst/>
              <a:cxnLst/>
              <a:rect l="l" t="t" r="r" b="b"/>
              <a:pathLst>
                <a:path w="133296" h="751407">
                  <a:moveTo>
                    <a:pt x="0" y="0"/>
                  </a:moveTo>
                  <a:lnTo>
                    <a:pt x="133296" y="0"/>
                  </a:lnTo>
                  <a:lnTo>
                    <a:pt x="133296" y="751407"/>
                  </a:lnTo>
                  <a:lnTo>
                    <a:pt x="0" y="751407"/>
                  </a:lnTo>
                  <a:close/>
                </a:path>
              </a:pathLst>
            </a:custGeom>
            <a:solidFill>
              <a:srgbClr val="009ADD"/>
            </a:solidFill>
          </p:spPr>
          <p:txBody>
            <a:bodyPr/>
            <a:lstStyle/>
            <a:p>
              <a:endParaRPr lang="en-US"/>
            </a:p>
          </p:txBody>
        </p:sp>
        <p:sp>
          <p:nvSpPr>
            <p:cNvPr id="70" name="TextBox 70"/>
            <p:cNvSpPr txBox="1"/>
            <p:nvPr/>
          </p:nvSpPr>
          <p:spPr>
            <a:xfrm>
              <a:off x="0" y="-57150"/>
              <a:ext cx="133296" cy="808557"/>
            </a:xfrm>
            <a:prstGeom prst="rect">
              <a:avLst/>
            </a:prstGeom>
          </p:spPr>
          <p:txBody>
            <a:bodyPr lIns="50800" tIns="50800" rIns="50800" bIns="50800" rtlCol="0" anchor="ctr"/>
            <a:lstStyle/>
            <a:p>
              <a:pPr algn="ctr">
                <a:lnSpc>
                  <a:spcPts val="1947"/>
                </a:lnSpc>
              </a:pPr>
              <a:endParaRPr/>
            </a:p>
          </p:txBody>
        </p:sp>
      </p:grpSp>
      <p:grpSp>
        <p:nvGrpSpPr>
          <p:cNvPr id="71" name="Group 71">
            <a:extLst>
              <a:ext uri="{C183D7F6-B498-43B3-948B-1728B52AA6E4}">
                <adec:decorative xmlns:adec="http://schemas.microsoft.com/office/drawing/2017/decorative" val="1"/>
              </a:ext>
            </a:extLst>
          </p:cNvPr>
          <p:cNvGrpSpPr/>
          <p:nvPr/>
        </p:nvGrpSpPr>
        <p:grpSpPr>
          <a:xfrm>
            <a:off x="4302269" y="3662291"/>
            <a:ext cx="5656813" cy="2106919"/>
            <a:chOff x="0" y="0"/>
            <a:chExt cx="1971874" cy="734438"/>
          </a:xfrm>
        </p:grpSpPr>
        <p:sp>
          <p:nvSpPr>
            <p:cNvPr id="72" name="Freeform 72"/>
            <p:cNvSpPr/>
            <p:nvPr/>
          </p:nvSpPr>
          <p:spPr>
            <a:xfrm>
              <a:off x="0" y="0"/>
              <a:ext cx="1971874" cy="734438"/>
            </a:xfrm>
            <a:custGeom>
              <a:avLst/>
              <a:gdLst/>
              <a:ahLst/>
              <a:cxnLst/>
              <a:rect l="l" t="t" r="r" b="b"/>
              <a:pathLst>
                <a:path w="1971874" h="734438">
                  <a:moveTo>
                    <a:pt x="30109" y="0"/>
                  </a:moveTo>
                  <a:lnTo>
                    <a:pt x="1941765" y="0"/>
                  </a:lnTo>
                  <a:cubicBezTo>
                    <a:pt x="1949750" y="0"/>
                    <a:pt x="1957408" y="3172"/>
                    <a:pt x="1963055" y="8819"/>
                  </a:cubicBezTo>
                  <a:cubicBezTo>
                    <a:pt x="1968702" y="14465"/>
                    <a:pt x="1971874" y="22124"/>
                    <a:pt x="1971874" y="30109"/>
                  </a:cubicBezTo>
                  <a:lnTo>
                    <a:pt x="1971874" y="704329"/>
                  </a:lnTo>
                  <a:cubicBezTo>
                    <a:pt x="1971874" y="720958"/>
                    <a:pt x="1958393" y="734438"/>
                    <a:pt x="1941765" y="734438"/>
                  </a:cubicBezTo>
                  <a:lnTo>
                    <a:pt x="30109" y="734438"/>
                  </a:lnTo>
                  <a:cubicBezTo>
                    <a:pt x="13480" y="734438"/>
                    <a:pt x="0" y="720958"/>
                    <a:pt x="0" y="704329"/>
                  </a:cubicBezTo>
                  <a:lnTo>
                    <a:pt x="0" y="30109"/>
                  </a:lnTo>
                  <a:cubicBezTo>
                    <a:pt x="0" y="13480"/>
                    <a:pt x="13480" y="0"/>
                    <a:pt x="30109" y="0"/>
                  </a:cubicBezTo>
                  <a:close/>
                </a:path>
              </a:pathLst>
            </a:custGeom>
            <a:solidFill>
              <a:srgbClr val="FFFFFF">
                <a:alpha val="82745"/>
              </a:srgbClr>
            </a:solidFill>
          </p:spPr>
          <p:txBody>
            <a:bodyPr/>
            <a:lstStyle/>
            <a:p>
              <a:endParaRPr lang="en-US"/>
            </a:p>
          </p:txBody>
        </p:sp>
        <p:sp>
          <p:nvSpPr>
            <p:cNvPr id="73" name="TextBox 73"/>
            <p:cNvSpPr txBox="1"/>
            <p:nvPr/>
          </p:nvSpPr>
          <p:spPr>
            <a:xfrm>
              <a:off x="0" y="-57150"/>
              <a:ext cx="1971874" cy="791588"/>
            </a:xfrm>
            <a:prstGeom prst="rect">
              <a:avLst/>
            </a:prstGeom>
          </p:spPr>
          <p:txBody>
            <a:bodyPr lIns="50800" tIns="50800" rIns="50800" bIns="50800" rtlCol="0" anchor="ctr"/>
            <a:lstStyle/>
            <a:p>
              <a:pPr algn="ctr">
                <a:lnSpc>
                  <a:spcPts val="1947"/>
                </a:lnSpc>
              </a:pPr>
              <a:endParaRPr/>
            </a:p>
          </p:txBody>
        </p:sp>
      </p:grpSp>
      <p:grpSp>
        <p:nvGrpSpPr>
          <p:cNvPr id="74" name="Group 74">
            <a:extLst>
              <a:ext uri="{C183D7F6-B498-43B3-948B-1728B52AA6E4}">
                <adec:decorative xmlns:adec="http://schemas.microsoft.com/office/drawing/2017/decorative" val="1"/>
              </a:ext>
            </a:extLst>
          </p:cNvPr>
          <p:cNvGrpSpPr/>
          <p:nvPr/>
        </p:nvGrpSpPr>
        <p:grpSpPr>
          <a:xfrm>
            <a:off x="85401" y="2256690"/>
            <a:ext cx="9873682" cy="1138901"/>
            <a:chOff x="0" y="0"/>
            <a:chExt cx="3441806" cy="397003"/>
          </a:xfrm>
        </p:grpSpPr>
        <p:sp>
          <p:nvSpPr>
            <p:cNvPr id="75" name="Freeform 75"/>
            <p:cNvSpPr/>
            <p:nvPr/>
          </p:nvSpPr>
          <p:spPr>
            <a:xfrm>
              <a:off x="0" y="0"/>
              <a:ext cx="3441806" cy="397003"/>
            </a:xfrm>
            <a:custGeom>
              <a:avLst/>
              <a:gdLst/>
              <a:ahLst/>
              <a:cxnLst/>
              <a:rect l="l" t="t" r="r" b="b"/>
              <a:pathLst>
                <a:path w="3441806" h="397003">
                  <a:moveTo>
                    <a:pt x="17250" y="0"/>
                  </a:moveTo>
                  <a:lnTo>
                    <a:pt x="3424556" y="0"/>
                  </a:lnTo>
                  <a:cubicBezTo>
                    <a:pt x="3429131" y="0"/>
                    <a:pt x="3433519" y="1817"/>
                    <a:pt x="3436754" y="5052"/>
                  </a:cubicBezTo>
                  <a:cubicBezTo>
                    <a:pt x="3439989" y="8287"/>
                    <a:pt x="3441806" y="12675"/>
                    <a:pt x="3441806" y="17250"/>
                  </a:cubicBezTo>
                  <a:lnTo>
                    <a:pt x="3441806" y="379752"/>
                  </a:lnTo>
                  <a:cubicBezTo>
                    <a:pt x="3441806" y="384328"/>
                    <a:pt x="3439989" y="388715"/>
                    <a:pt x="3436754" y="391950"/>
                  </a:cubicBezTo>
                  <a:cubicBezTo>
                    <a:pt x="3433519" y="395185"/>
                    <a:pt x="3429131" y="397003"/>
                    <a:pt x="3424556" y="397003"/>
                  </a:cubicBezTo>
                  <a:lnTo>
                    <a:pt x="17250" y="397003"/>
                  </a:lnTo>
                  <a:cubicBezTo>
                    <a:pt x="12675" y="397003"/>
                    <a:pt x="8287" y="395185"/>
                    <a:pt x="5052" y="391950"/>
                  </a:cubicBezTo>
                  <a:cubicBezTo>
                    <a:pt x="1817" y="388715"/>
                    <a:pt x="0" y="384328"/>
                    <a:pt x="0" y="379752"/>
                  </a:cubicBezTo>
                  <a:lnTo>
                    <a:pt x="0" y="17250"/>
                  </a:lnTo>
                  <a:cubicBezTo>
                    <a:pt x="0" y="12675"/>
                    <a:pt x="1817" y="8287"/>
                    <a:pt x="5052" y="5052"/>
                  </a:cubicBezTo>
                  <a:cubicBezTo>
                    <a:pt x="8287" y="1817"/>
                    <a:pt x="12675" y="0"/>
                    <a:pt x="17250" y="0"/>
                  </a:cubicBezTo>
                  <a:close/>
                </a:path>
              </a:pathLst>
            </a:custGeom>
            <a:solidFill>
              <a:srgbClr val="FFFFFF">
                <a:alpha val="82745"/>
              </a:srgbClr>
            </a:solidFill>
          </p:spPr>
          <p:txBody>
            <a:bodyPr/>
            <a:lstStyle/>
            <a:p>
              <a:endParaRPr lang="en-US"/>
            </a:p>
          </p:txBody>
        </p:sp>
        <p:sp>
          <p:nvSpPr>
            <p:cNvPr id="76" name="TextBox 76"/>
            <p:cNvSpPr txBox="1"/>
            <p:nvPr/>
          </p:nvSpPr>
          <p:spPr>
            <a:xfrm>
              <a:off x="0" y="-57150"/>
              <a:ext cx="3441806" cy="454153"/>
            </a:xfrm>
            <a:prstGeom prst="rect">
              <a:avLst/>
            </a:prstGeom>
          </p:spPr>
          <p:txBody>
            <a:bodyPr lIns="50800" tIns="50800" rIns="50800" bIns="50800" rtlCol="0" anchor="ctr"/>
            <a:lstStyle/>
            <a:p>
              <a:pPr algn="ctr">
                <a:lnSpc>
                  <a:spcPts val="1947"/>
                </a:lnSpc>
              </a:pPr>
              <a:endParaRPr/>
            </a:p>
          </p:txBody>
        </p:sp>
      </p:grpSp>
      <p:grpSp>
        <p:nvGrpSpPr>
          <p:cNvPr id="81" name="Group 81">
            <a:extLst>
              <a:ext uri="{C183D7F6-B498-43B3-948B-1728B52AA6E4}">
                <adec:decorative xmlns:adec="http://schemas.microsoft.com/office/drawing/2017/decorative" val="1"/>
              </a:ext>
            </a:extLst>
          </p:cNvPr>
          <p:cNvGrpSpPr/>
          <p:nvPr/>
        </p:nvGrpSpPr>
        <p:grpSpPr>
          <a:xfrm rot="-5400000">
            <a:off x="1647552" y="411415"/>
            <a:ext cx="274269" cy="3569373"/>
            <a:chOff x="0" y="0"/>
            <a:chExt cx="95606" cy="1244226"/>
          </a:xfrm>
        </p:grpSpPr>
        <p:sp>
          <p:nvSpPr>
            <p:cNvPr id="82" name="Freeform 82"/>
            <p:cNvSpPr/>
            <p:nvPr/>
          </p:nvSpPr>
          <p:spPr>
            <a:xfrm>
              <a:off x="0" y="0"/>
              <a:ext cx="95606" cy="1244226"/>
            </a:xfrm>
            <a:custGeom>
              <a:avLst/>
              <a:gdLst/>
              <a:ahLst/>
              <a:cxnLst/>
              <a:rect l="l" t="t" r="r" b="b"/>
              <a:pathLst>
                <a:path w="95606" h="1244226">
                  <a:moveTo>
                    <a:pt x="95606" y="0"/>
                  </a:moveTo>
                  <a:lnTo>
                    <a:pt x="95606" y="1129926"/>
                  </a:lnTo>
                  <a:lnTo>
                    <a:pt x="47803" y="1244226"/>
                  </a:lnTo>
                  <a:lnTo>
                    <a:pt x="0" y="1129926"/>
                  </a:lnTo>
                  <a:lnTo>
                    <a:pt x="0" y="0"/>
                  </a:lnTo>
                  <a:lnTo>
                    <a:pt x="95606" y="0"/>
                  </a:lnTo>
                  <a:close/>
                </a:path>
              </a:pathLst>
            </a:custGeom>
            <a:solidFill>
              <a:srgbClr val="004A97"/>
            </a:solidFill>
          </p:spPr>
          <p:txBody>
            <a:bodyPr/>
            <a:lstStyle/>
            <a:p>
              <a:endParaRPr lang="en-US"/>
            </a:p>
          </p:txBody>
        </p:sp>
        <p:sp>
          <p:nvSpPr>
            <p:cNvPr id="83" name="TextBox 83"/>
            <p:cNvSpPr txBox="1"/>
            <p:nvPr/>
          </p:nvSpPr>
          <p:spPr>
            <a:xfrm>
              <a:off x="0" y="-57150"/>
              <a:ext cx="95606" cy="1187076"/>
            </a:xfrm>
            <a:prstGeom prst="rect">
              <a:avLst/>
            </a:prstGeom>
          </p:spPr>
          <p:txBody>
            <a:bodyPr lIns="50800" tIns="50800" rIns="50800" bIns="50800" rtlCol="0" anchor="ctr"/>
            <a:lstStyle/>
            <a:p>
              <a:pPr algn="ctr">
                <a:lnSpc>
                  <a:spcPts val="1947"/>
                </a:lnSpc>
              </a:pPr>
              <a:endParaRPr/>
            </a:p>
          </p:txBody>
        </p:sp>
      </p:grpSp>
      <p:grpSp>
        <p:nvGrpSpPr>
          <p:cNvPr id="88" name="Group 88">
            <a:extLst>
              <a:ext uri="{C183D7F6-B498-43B3-948B-1728B52AA6E4}">
                <adec:decorative xmlns:adec="http://schemas.microsoft.com/office/drawing/2017/decorative" val="1"/>
              </a:ext>
            </a:extLst>
          </p:cNvPr>
          <p:cNvGrpSpPr/>
          <p:nvPr/>
        </p:nvGrpSpPr>
        <p:grpSpPr>
          <a:xfrm rot="5400000">
            <a:off x="7410263" y="1028980"/>
            <a:ext cx="274269" cy="5236091"/>
            <a:chOff x="0" y="0"/>
            <a:chExt cx="95606" cy="1825217"/>
          </a:xfrm>
        </p:grpSpPr>
        <p:sp>
          <p:nvSpPr>
            <p:cNvPr id="89" name="Freeform 89"/>
            <p:cNvSpPr/>
            <p:nvPr/>
          </p:nvSpPr>
          <p:spPr>
            <a:xfrm>
              <a:off x="0" y="0"/>
              <a:ext cx="95606" cy="1825217"/>
            </a:xfrm>
            <a:custGeom>
              <a:avLst/>
              <a:gdLst/>
              <a:ahLst/>
              <a:cxnLst/>
              <a:rect l="l" t="t" r="r" b="b"/>
              <a:pathLst>
                <a:path w="95606" h="1825217">
                  <a:moveTo>
                    <a:pt x="95606" y="0"/>
                  </a:moveTo>
                  <a:lnTo>
                    <a:pt x="95606" y="1710917"/>
                  </a:lnTo>
                  <a:lnTo>
                    <a:pt x="47803" y="1825217"/>
                  </a:lnTo>
                  <a:lnTo>
                    <a:pt x="0" y="1710917"/>
                  </a:lnTo>
                  <a:lnTo>
                    <a:pt x="0" y="0"/>
                  </a:lnTo>
                  <a:lnTo>
                    <a:pt x="95606" y="0"/>
                  </a:lnTo>
                  <a:close/>
                </a:path>
              </a:pathLst>
            </a:custGeom>
            <a:solidFill>
              <a:srgbClr val="004A97"/>
            </a:solidFill>
          </p:spPr>
          <p:txBody>
            <a:bodyPr/>
            <a:lstStyle/>
            <a:p>
              <a:endParaRPr lang="en-US"/>
            </a:p>
          </p:txBody>
        </p:sp>
        <p:sp>
          <p:nvSpPr>
            <p:cNvPr id="90" name="TextBox 90"/>
            <p:cNvSpPr txBox="1"/>
            <p:nvPr/>
          </p:nvSpPr>
          <p:spPr>
            <a:xfrm>
              <a:off x="0" y="-57150"/>
              <a:ext cx="95606" cy="1768067"/>
            </a:xfrm>
            <a:prstGeom prst="rect">
              <a:avLst/>
            </a:prstGeom>
          </p:spPr>
          <p:txBody>
            <a:bodyPr lIns="50800" tIns="50800" rIns="50800" bIns="50800" rtlCol="0" anchor="ctr"/>
            <a:lstStyle/>
            <a:p>
              <a:pPr algn="ctr">
                <a:lnSpc>
                  <a:spcPts val="1947"/>
                </a:lnSpc>
              </a:pPr>
              <a:endParaRPr/>
            </a:p>
          </p:txBody>
        </p:sp>
      </p:grpSp>
      <p:sp>
        <p:nvSpPr>
          <p:cNvPr id="80" name="TextBox 80"/>
          <p:cNvSpPr txBox="1"/>
          <p:nvPr/>
        </p:nvSpPr>
        <p:spPr>
          <a:xfrm>
            <a:off x="2239810" y="281798"/>
            <a:ext cx="5578781" cy="594995"/>
          </a:xfrm>
          <a:prstGeom prst="rect">
            <a:avLst/>
          </a:prstGeom>
        </p:spPr>
        <p:txBody>
          <a:bodyPr lIns="0" tIns="0" rIns="0" bIns="0" rtlCol="0" anchor="t">
            <a:spAutoFit/>
          </a:bodyPr>
          <a:lstStyle/>
          <a:p>
            <a:pPr algn="ctr">
              <a:lnSpc>
                <a:spcPts val="4480"/>
              </a:lnSpc>
            </a:pPr>
            <a:r>
              <a:rPr lang="en-US" sz="3200" dirty="0">
                <a:solidFill>
                  <a:srgbClr val="004A97"/>
                </a:solidFill>
                <a:latin typeface="Calibri 1"/>
                <a:ea typeface="Calibri 1"/>
                <a:cs typeface="Calibri 1"/>
                <a:sym typeface="Calibri 1"/>
              </a:rPr>
              <a:t>BROWNFIELDS PROGRAM</a:t>
            </a:r>
          </a:p>
        </p:txBody>
      </p:sp>
      <p:sp>
        <p:nvSpPr>
          <p:cNvPr id="77" name="TextBox 77"/>
          <p:cNvSpPr txBox="1">
            <a:spLocks noGrp="1"/>
          </p:cNvSpPr>
          <p:nvPr>
            <p:ph type="title" idx="4294967295"/>
          </p:nvPr>
        </p:nvSpPr>
        <p:spPr>
          <a:xfrm>
            <a:off x="2239810" y="791068"/>
            <a:ext cx="5578781" cy="42037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3079"/>
              </a:lnSpc>
              <a:spcBef>
                <a:spcPts val="0"/>
              </a:spcBef>
              <a:spcAft>
                <a:spcPts val="0"/>
              </a:spcAft>
              <a:buClrTx/>
              <a:buSzTx/>
              <a:buFontTx/>
              <a:buNone/>
              <a:tabLst/>
              <a:defRPr/>
            </a:pPr>
            <a:r>
              <a:rPr kumimoji="0" lang="en-US" sz="2199" b="0" i="0" u="none" strike="noStrike" kern="1200" cap="none" spc="0" normalizeH="0" baseline="0" noProof="0" dirty="0">
                <a:ln>
                  <a:noFill/>
                </a:ln>
                <a:solidFill>
                  <a:srgbClr val="004A97"/>
                </a:solidFill>
                <a:effectLst/>
                <a:uLnTx/>
                <a:uFillTx/>
                <a:latin typeface="Calibri 1"/>
                <a:ea typeface="Calibri 1"/>
                <a:cs typeface="Calibri 1"/>
                <a:sym typeface="Calibri 1"/>
              </a:rPr>
              <a:t>PHASE 1 ENVIRONMENTAL SITE ASSESSMENTS</a:t>
            </a:r>
          </a:p>
        </p:txBody>
      </p:sp>
      <p:sp>
        <p:nvSpPr>
          <p:cNvPr id="62" name="Freeform 62" descr="DEQ logo for Montana Department of Environmental Quality."/>
          <p:cNvSpPr/>
          <p:nvPr/>
        </p:nvSpPr>
        <p:spPr>
          <a:xfrm>
            <a:off x="350297" y="342056"/>
            <a:ext cx="1714844" cy="923423"/>
          </a:xfrm>
          <a:custGeom>
            <a:avLst/>
            <a:gdLst/>
            <a:ahLst/>
            <a:cxnLst/>
            <a:rect l="l" t="t" r="r" b="b"/>
            <a:pathLst>
              <a:path w="1714844" h="923423">
                <a:moveTo>
                  <a:pt x="0" y="0"/>
                </a:moveTo>
                <a:lnTo>
                  <a:pt x="1714844" y="0"/>
                </a:lnTo>
                <a:lnTo>
                  <a:pt x="1714844" y="923423"/>
                </a:lnTo>
                <a:lnTo>
                  <a:pt x="0" y="923423"/>
                </a:lnTo>
                <a:lnTo>
                  <a:pt x="0" y="0"/>
                </a:lnTo>
                <a:close/>
              </a:path>
            </a:pathLst>
          </a:custGeom>
          <a:blipFill>
            <a:blip r:embed="rId4"/>
            <a:stretch>
              <a:fillRect/>
            </a:stretch>
          </a:blipFill>
        </p:spPr>
        <p:txBody>
          <a:bodyPr/>
          <a:lstStyle/>
          <a:p>
            <a:endParaRPr lang="en-US"/>
          </a:p>
        </p:txBody>
      </p:sp>
      <p:sp>
        <p:nvSpPr>
          <p:cNvPr id="79" name="TextBox 79"/>
          <p:cNvSpPr txBox="1"/>
          <p:nvPr/>
        </p:nvSpPr>
        <p:spPr>
          <a:xfrm>
            <a:off x="2239810" y="1506946"/>
            <a:ext cx="5578781" cy="344805"/>
          </a:xfrm>
          <a:prstGeom prst="rect">
            <a:avLst/>
          </a:prstGeom>
        </p:spPr>
        <p:txBody>
          <a:bodyPr lIns="0" tIns="0" rIns="0" bIns="0" rtlCol="0" anchor="t">
            <a:spAutoFit/>
          </a:bodyPr>
          <a:lstStyle/>
          <a:p>
            <a:pPr algn="ctr">
              <a:lnSpc>
                <a:spcPts val="2520"/>
              </a:lnSpc>
            </a:pPr>
            <a:r>
              <a:rPr lang="en-US" sz="1800">
                <a:solidFill>
                  <a:srgbClr val="004A97"/>
                </a:solidFill>
                <a:latin typeface="Calibri 1"/>
                <a:ea typeface="Calibri 1"/>
                <a:cs typeface="Calibri 1"/>
                <a:sym typeface="Calibri 1"/>
              </a:rPr>
              <a:t>How to Get a Phase 1 ESA and Why It Is Important</a:t>
            </a:r>
          </a:p>
        </p:txBody>
      </p:sp>
      <p:sp>
        <p:nvSpPr>
          <p:cNvPr id="84" name="TextBox 84"/>
          <p:cNvSpPr txBox="1"/>
          <p:nvPr/>
        </p:nvSpPr>
        <p:spPr>
          <a:xfrm>
            <a:off x="247025" y="2040421"/>
            <a:ext cx="3086778" cy="344805"/>
          </a:xfrm>
          <a:prstGeom prst="rect">
            <a:avLst/>
          </a:prstGeom>
        </p:spPr>
        <p:txBody>
          <a:bodyPr lIns="0" tIns="0" rIns="0" bIns="0" rtlCol="0" anchor="t">
            <a:spAutoFit/>
          </a:bodyPr>
          <a:lstStyle/>
          <a:p>
            <a:pPr algn="l">
              <a:lnSpc>
                <a:spcPts val="2520"/>
              </a:lnSpc>
            </a:pPr>
            <a:r>
              <a:rPr lang="en-US" sz="1800" dirty="0">
                <a:solidFill>
                  <a:srgbClr val="FFFFFF"/>
                </a:solidFill>
                <a:latin typeface="Calibri 1"/>
                <a:ea typeface="Calibri 1"/>
                <a:cs typeface="Calibri 1"/>
                <a:sym typeface="Calibri 1"/>
              </a:rPr>
              <a:t>ALL APPROPRIATE INQUIRIES</a:t>
            </a:r>
          </a:p>
        </p:txBody>
      </p:sp>
      <p:sp>
        <p:nvSpPr>
          <p:cNvPr id="85" name="TextBox 85"/>
          <p:cNvSpPr txBox="1"/>
          <p:nvPr/>
        </p:nvSpPr>
        <p:spPr>
          <a:xfrm>
            <a:off x="240067" y="2383545"/>
            <a:ext cx="9564349" cy="828040"/>
          </a:xfrm>
          <a:prstGeom prst="rect">
            <a:avLst/>
          </a:prstGeom>
        </p:spPr>
        <p:txBody>
          <a:bodyPr lIns="0" tIns="0" rIns="0" bIns="0" rtlCol="0" anchor="t">
            <a:spAutoFit/>
          </a:bodyPr>
          <a:lstStyle/>
          <a:p>
            <a:pPr algn="l">
              <a:lnSpc>
                <a:spcPts val="1609"/>
              </a:lnSpc>
            </a:pPr>
            <a:r>
              <a:rPr lang="en-US" sz="1149">
                <a:solidFill>
                  <a:srgbClr val="000000"/>
                </a:solidFill>
                <a:latin typeface="Calibri 2"/>
                <a:ea typeface="Calibri 2"/>
                <a:cs typeface="Calibri 2"/>
                <a:sym typeface="Calibri 2"/>
              </a:rPr>
              <a:t>Conducting an All Appropriate Inquiry (AAI) is considered environmental due diligence prior to acquiring a property. An AAI requires a review of previous property ownership and uses of the property. The review is a process outlined by the U.S. Environmental Protection Agency (EPA) to evaluate the environmental condition of a property and to assess potential liability for any contamination. </a:t>
            </a:r>
            <a:r>
              <a:rPr lang="en-US" sz="1149" u="sng">
                <a:solidFill>
                  <a:srgbClr val="000000"/>
                </a:solidFill>
                <a:latin typeface="Calibri 2"/>
                <a:ea typeface="Calibri 2"/>
                <a:cs typeface="Calibri 2"/>
                <a:sym typeface="Calibri 2"/>
              </a:rPr>
              <a:t>An AAI must be conducted prior to acquiring or obtaining a property</a:t>
            </a:r>
            <a:r>
              <a:rPr lang="en-US" sz="1149">
                <a:solidFill>
                  <a:srgbClr val="000000"/>
                </a:solidFill>
                <a:latin typeface="Calibri 2"/>
                <a:ea typeface="Calibri 2"/>
                <a:cs typeface="Calibri 2"/>
                <a:sym typeface="Calibri 2"/>
              </a:rPr>
              <a:t> in an effort to minimize potential environmental liability as well as to maintain eligibility for State or Federal Brownfields assistance [75.10.715 MCA; CERCLA § 101(35)(A)(iii)].</a:t>
            </a:r>
          </a:p>
        </p:txBody>
      </p:sp>
      <p:sp>
        <p:nvSpPr>
          <p:cNvPr id="87" name="TextBox 87"/>
          <p:cNvSpPr txBox="1"/>
          <p:nvPr/>
        </p:nvSpPr>
        <p:spPr>
          <a:xfrm rot="-5400000">
            <a:off x="-340258" y="4324535"/>
            <a:ext cx="1890191" cy="344805"/>
          </a:xfrm>
          <a:prstGeom prst="rect">
            <a:avLst/>
          </a:prstGeom>
        </p:spPr>
        <p:txBody>
          <a:bodyPr lIns="0" tIns="0" rIns="0" bIns="0" rtlCol="0" anchor="t">
            <a:spAutoFit/>
          </a:bodyPr>
          <a:lstStyle/>
          <a:p>
            <a:pPr algn="l">
              <a:lnSpc>
                <a:spcPts val="2520"/>
              </a:lnSpc>
            </a:pPr>
            <a:r>
              <a:rPr lang="en-US" sz="1800">
                <a:solidFill>
                  <a:srgbClr val="FFFFFF"/>
                </a:solidFill>
                <a:latin typeface="Calibri 1"/>
                <a:ea typeface="Calibri 1"/>
                <a:cs typeface="Calibri 1"/>
                <a:sym typeface="Calibri 1"/>
              </a:rPr>
              <a:t>PHASE 1 ESA</a:t>
            </a:r>
          </a:p>
        </p:txBody>
      </p:sp>
      <p:sp>
        <p:nvSpPr>
          <p:cNvPr id="86" name="TextBox 86"/>
          <p:cNvSpPr txBox="1"/>
          <p:nvPr/>
        </p:nvSpPr>
        <p:spPr>
          <a:xfrm>
            <a:off x="957541" y="3541898"/>
            <a:ext cx="3032421" cy="1852930"/>
          </a:xfrm>
          <a:prstGeom prst="rect">
            <a:avLst/>
          </a:prstGeom>
        </p:spPr>
        <p:txBody>
          <a:bodyPr lIns="0" tIns="0" rIns="0" bIns="0" rtlCol="0" anchor="t">
            <a:spAutoFit/>
          </a:bodyPr>
          <a:lstStyle/>
          <a:p>
            <a:pPr algn="l">
              <a:lnSpc>
                <a:spcPts val="1819"/>
              </a:lnSpc>
            </a:pPr>
            <a:r>
              <a:rPr lang="en-US" sz="1299">
                <a:solidFill>
                  <a:srgbClr val="FFFFFF"/>
                </a:solidFill>
                <a:latin typeface="Calibri 2"/>
                <a:ea typeface="Calibri 2"/>
                <a:cs typeface="Calibri 2"/>
                <a:sym typeface="Calibri 2"/>
              </a:rPr>
              <a:t>Typically, a Phase 1 ESA is considered “AAI-compliant” when this report is completed by a qualified environmental professional and when it follows standards established by ASTM International (ASTM E1527-21), or the Standard Practice for Environmental Site Assessments: Phase 1 Environmental Site Assessment Process.  </a:t>
            </a:r>
          </a:p>
        </p:txBody>
      </p:sp>
      <p:sp>
        <p:nvSpPr>
          <p:cNvPr id="91" name="TextBox 91"/>
          <p:cNvSpPr txBox="1"/>
          <p:nvPr/>
        </p:nvSpPr>
        <p:spPr>
          <a:xfrm>
            <a:off x="5266847" y="3497417"/>
            <a:ext cx="4613959" cy="344805"/>
          </a:xfrm>
          <a:prstGeom prst="rect">
            <a:avLst/>
          </a:prstGeom>
        </p:spPr>
        <p:txBody>
          <a:bodyPr lIns="0" tIns="0" rIns="0" bIns="0" rtlCol="0" anchor="t">
            <a:spAutoFit/>
          </a:bodyPr>
          <a:lstStyle/>
          <a:p>
            <a:pPr algn="r">
              <a:lnSpc>
                <a:spcPts val="2520"/>
              </a:lnSpc>
            </a:pPr>
            <a:r>
              <a:rPr lang="en-US" sz="1800" dirty="0">
                <a:solidFill>
                  <a:srgbClr val="FFFFFF"/>
                </a:solidFill>
                <a:latin typeface="Calibri 1"/>
                <a:ea typeface="Calibri 1"/>
                <a:cs typeface="Calibri 1"/>
                <a:sym typeface="Calibri 1"/>
              </a:rPr>
              <a:t>WHY A PHASE 1 ESA AND AAI IS IMPORTANT</a:t>
            </a:r>
          </a:p>
        </p:txBody>
      </p:sp>
      <p:sp>
        <p:nvSpPr>
          <p:cNvPr id="92" name="TextBox 92"/>
          <p:cNvSpPr txBox="1"/>
          <p:nvPr/>
        </p:nvSpPr>
        <p:spPr>
          <a:xfrm>
            <a:off x="4431443" y="3764117"/>
            <a:ext cx="5379932" cy="1852930"/>
          </a:xfrm>
          <a:prstGeom prst="rect">
            <a:avLst/>
          </a:prstGeom>
        </p:spPr>
        <p:txBody>
          <a:bodyPr lIns="0" tIns="0" rIns="0" bIns="0" rtlCol="0" anchor="t">
            <a:spAutoFit/>
          </a:bodyPr>
          <a:lstStyle/>
          <a:p>
            <a:pPr algn="l">
              <a:lnSpc>
                <a:spcPts val="1820"/>
              </a:lnSpc>
            </a:pPr>
            <a:r>
              <a:rPr lang="en-US" sz="1300">
                <a:solidFill>
                  <a:srgbClr val="000000"/>
                </a:solidFill>
                <a:latin typeface="Calibri 2"/>
                <a:ea typeface="Calibri 2"/>
                <a:cs typeface="Calibri 2"/>
                <a:sym typeface="Calibri 2"/>
              </a:rPr>
              <a:t>The Comprehensive Environmental Response, Compensation, and Liability Act (CERCLA), also known as Federal Superfund, specifies that whenever possible, the party responsible for contamination on a property should pay for any cleanup work on a Superfund site. However, even when a previous owner caused contamination on a property, subsequent buyers, lessors, owners, and lenders can be held responsible for property cleanup. In order to promote property redevelopment, Congress amended the CERCLA law to allow for liability defenses and established standards for AAI (and Phase 1 ESAs) in 2006.</a:t>
            </a:r>
          </a:p>
        </p:txBody>
      </p:sp>
      <p:sp>
        <p:nvSpPr>
          <p:cNvPr id="93" name="TextBox 93"/>
          <p:cNvSpPr txBox="1"/>
          <p:nvPr/>
        </p:nvSpPr>
        <p:spPr>
          <a:xfrm>
            <a:off x="313101" y="5969235"/>
            <a:ext cx="4118342" cy="349250"/>
          </a:xfrm>
          <a:prstGeom prst="rect">
            <a:avLst/>
          </a:prstGeom>
        </p:spPr>
        <p:txBody>
          <a:bodyPr lIns="0" tIns="0" rIns="0" bIns="0" rtlCol="0" anchor="t">
            <a:spAutoFit/>
          </a:bodyPr>
          <a:lstStyle/>
          <a:p>
            <a:pPr algn="l">
              <a:lnSpc>
                <a:spcPts val="2800"/>
              </a:lnSpc>
            </a:pPr>
            <a:r>
              <a:rPr lang="en-US" sz="2000">
                <a:solidFill>
                  <a:srgbClr val="000000"/>
                </a:solidFill>
                <a:latin typeface="Permanent Marker"/>
                <a:ea typeface="Permanent Marker"/>
                <a:cs typeface="Permanent Marker"/>
                <a:sym typeface="Permanent Marker"/>
              </a:rPr>
              <a:t>When to get a Phase 1 ESA</a:t>
            </a:r>
          </a:p>
        </p:txBody>
      </p:sp>
      <p:sp>
        <p:nvSpPr>
          <p:cNvPr id="94" name="TextBox 94"/>
          <p:cNvSpPr txBox="1"/>
          <p:nvPr/>
        </p:nvSpPr>
        <p:spPr>
          <a:xfrm>
            <a:off x="247025" y="6356585"/>
            <a:ext cx="4788141" cy="1395730"/>
          </a:xfrm>
          <a:prstGeom prst="rect">
            <a:avLst/>
          </a:prstGeom>
        </p:spPr>
        <p:txBody>
          <a:bodyPr lIns="0" tIns="0" rIns="0" bIns="0" rtlCol="0" anchor="t">
            <a:spAutoFit/>
          </a:bodyPr>
          <a:lstStyle/>
          <a:p>
            <a:pPr algn="l">
              <a:lnSpc>
                <a:spcPts val="1820"/>
              </a:lnSpc>
            </a:pPr>
            <a:r>
              <a:rPr lang="en-US" sz="1300">
                <a:solidFill>
                  <a:srgbClr val="000000"/>
                </a:solidFill>
                <a:latin typeface="Calibri 1"/>
                <a:ea typeface="Calibri 1"/>
                <a:cs typeface="Calibri 1"/>
                <a:sym typeface="Calibri 1"/>
              </a:rPr>
              <a:t>The user of a Phase 1 ESA may be a potential purchaser of a property, a potential tenant, an owner of the property, a lender, or a property manager. </a:t>
            </a:r>
            <a:r>
              <a:rPr lang="en-US" sz="1300" u="sng">
                <a:solidFill>
                  <a:srgbClr val="000000"/>
                </a:solidFill>
                <a:latin typeface="Calibri 1"/>
                <a:ea typeface="Calibri 1"/>
                <a:cs typeface="Calibri 1"/>
                <a:sym typeface="Calibri 1"/>
              </a:rPr>
              <a:t>A Phase 1 ESA must be conducted or updated by a prospective purchaser (or other user) within 180 days prior to a property transfer</a:t>
            </a:r>
            <a:r>
              <a:rPr lang="en-US" sz="1300">
                <a:solidFill>
                  <a:srgbClr val="000000"/>
                </a:solidFill>
                <a:latin typeface="Calibri 1"/>
                <a:ea typeface="Calibri 1"/>
                <a:cs typeface="Calibri 1"/>
                <a:sym typeface="Calibri 1"/>
              </a:rPr>
              <a:t> in order to obtain protections from potential environmental liabilities under CERCLA. </a:t>
            </a:r>
          </a:p>
        </p:txBody>
      </p:sp>
      <p:sp>
        <p:nvSpPr>
          <p:cNvPr id="95" name="Freeform 95" descr="White building with three red garage doors. Painted on the side is Quality Automotive Service. There is snow on the ground."/>
          <p:cNvSpPr/>
          <p:nvPr/>
        </p:nvSpPr>
        <p:spPr>
          <a:xfrm>
            <a:off x="6000962" y="5532429"/>
            <a:ext cx="3931582" cy="2330463"/>
          </a:xfrm>
          <a:custGeom>
            <a:avLst/>
            <a:gdLst/>
            <a:ahLst/>
            <a:cxnLst/>
            <a:rect l="l" t="t" r="r" b="b"/>
            <a:pathLst>
              <a:path w="3931582" h="2330463">
                <a:moveTo>
                  <a:pt x="0" y="0"/>
                </a:moveTo>
                <a:lnTo>
                  <a:pt x="3931582" y="0"/>
                </a:lnTo>
                <a:lnTo>
                  <a:pt x="3931582" y="2330463"/>
                </a:lnTo>
                <a:lnTo>
                  <a:pt x="0" y="2330463"/>
                </a:lnTo>
                <a:lnTo>
                  <a:pt x="0" y="0"/>
                </a:lnTo>
                <a:close/>
              </a:path>
            </a:pathLst>
          </a:custGeom>
          <a:blipFill>
            <a:blip r:embed="rId5"/>
            <a:stretch>
              <a:fillRect/>
            </a:stretch>
          </a:blipFill>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 name="Picture 137">
            <a:extLst>
              <a:ext uri="{FF2B5EF4-FFF2-40B4-BE49-F238E27FC236}">
                <a16:creationId xmlns:a16="http://schemas.microsoft.com/office/drawing/2014/main" id="{D6D1EDA1-0F80-E11F-D0DD-4E5C257EC0C9}"/>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2" y="1407977"/>
            <a:ext cx="10058399" cy="6406556"/>
          </a:xfrm>
          <a:prstGeom prst="rect">
            <a:avLst/>
          </a:prstGeom>
        </p:spPr>
      </p:pic>
      <p:sp>
        <p:nvSpPr>
          <p:cNvPr id="59" name="TextBox 59">
            <a:extLst>
              <a:ext uri="{C183D7F6-B498-43B3-948B-1728B52AA6E4}">
                <adec:decorative xmlns:adec="http://schemas.microsoft.com/office/drawing/2017/decorative" val="1"/>
              </a:ext>
            </a:extLst>
          </p:cNvPr>
          <p:cNvSpPr txBox="1"/>
          <p:nvPr/>
        </p:nvSpPr>
        <p:spPr>
          <a:xfrm>
            <a:off x="5025520" y="1920760"/>
            <a:ext cx="7360" cy="469842"/>
          </a:xfrm>
          <a:prstGeom prst="rect">
            <a:avLst/>
          </a:prstGeom>
        </p:spPr>
        <p:txBody>
          <a:bodyPr lIns="0" tIns="0" rIns="0" bIns="0" rtlCol="0" anchor="t">
            <a:spAutoFit/>
          </a:bodyPr>
          <a:lstStyle/>
          <a:p>
            <a:pPr algn="ctr">
              <a:lnSpc>
                <a:spcPts val="3407"/>
              </a:lnSpc>
            </a:pPr>
            <a:endParaRPr/>
          </a:p>
        </p:txBody>
      </p:sp>
      <p:grpSp>
        <p:nvGrpSpPr>
          <p:cNvPr id="60" name="Group 60">
            <a:extLst>
              <a:ext uri="{C183D7F6-B498-43B3-948B-1728B52AA6E4}">
                <adec:decorative xmlns:adec="http://schemas.microsoft.com/office/drawing/2017/decorative" val="1"/>
              </a:ext>
            </a:extLst>
          </p:cNvPr>
          <p:cNvGrpSpPr/>
          <p:nvPr/>
        </p:nvGrpSpPr>
        <p:grpSpPr>
          <a:xfrm>
            <a:off x="164840" y="1552237"/>
            <a:ext cx="3038768" cy="5170952"/>
            <a:chOff x="0" y="0"/>
            <a:chExt cx="1059265" cy="1802510"/>
          </a:xfrm>
        </p:grpSpPr>
        <p:sp>
          <p:nvSpPr>
            <p:cNvPr id="61" name="Freeform 61"/>
            <p:cNvSpPr/>
            <p:nvPr/>
          </p:nvSpPr>
          <p:spPr>
            <a:xfrm>
              <a:off x="0" y="0"/>
              <a:ext cx="1059265" cy="1802511"/>
            </a:xfrm>
            <a:custGeom>
              <a:avLst/>
              <a:gdLst/>
              <a:ahLst/>
              <a:cxnLst/>
              <a:rect l="l" t="t" r="r" b="b"/>
              <a:pathLst>
                <a:path w="1059265" h="1802511">
                  <a:moveTo>
                    <a:pt x="56050" y="0"/>
                  </a:moveTo>
                  <a:lnTo>
                    <a:pt x="1003216" y="0"/>
                  </a:lnTo>
                  <a:cubicBezTo>
                    <a:pt x="1018081" y="0"/>
                    <a:pt x="1032337" y="5905"/>
                    <a:pt x="1042849" y="16417"/>
                  </a:cubicBezTo>
                  <a:cubicBezTo>
                    <a:pt x="1053360" y="26928"/>
                    <a:pt x="1059265" y="41184"/>
                    <a:pt x="1059265" y="56050"/>
                  </a:cubicBezTo>
                  <a:lnTo>
                    <a:pt x="1059265" y="1746461"/>
                  </a:lnTo>
                  <a:cubicBezTo>
                    <a:pt x="1059265" y="1761326"/>
                    <a:pt x="1053360" y="1775583"/>
                    <a:pt x="1042849" y="1786094"/>
                  </a:cubicBezTo>
                  <a:cubicBezTo>
                    <a:pt x="1032337" y="1796605"/>
                    <a:pt x="1018081" y="1802511"/>
                    <a:pt x="1003216" y="1802511"/>
                  </a:cubicBezTo>
                  <a:lnTo>
                    <a:pt x="56050" y="1802511"/>
                  </a:lnTo>
                  <a:cubicBezTo>
                    <a:pt x="41184" y="1802511"/>
                    <a:pt x="26928" y="1796605"/>
                    <a:pt x="16417" y="1786094"/>
                  </a:cubicBezTo>
                  <a:cubicBezTo>
                    <a:pt x="5905" y="1775583"/>
                    <a:pt x="0" y="1761326"/>
                    <a:pt x="0" y="1746461"/>
                  </a:cubicBezTo>
                  <a:lnTo>
                    <a:pt x="0" y="56050"/>
                  </a:lnTo>
                  <a:cubicBezTo>
                    <a:pt x="0" y="41184"/>
                    <a:pt x="5905" y="26928"/>
                    <a:pt x="16417" y="16417"/>
                  </a:cubicBezTo>
                  <a:cubicBezTo>
                    <a:pt x="26928" y="5905"/>
                    <a:pt x="41184" y="0"/>
                    <a:pt x="56050" y="0"/>
                  </a:cubicBezTo>
                  <a:close/>
                </a:path>
              </a:pathLst>
            </a:custGeom>
            <a:solidFill>
              <a:srgbClr val="FFFFFF">
                <a:alpha val="82745"/>
              </a:srgbClr>
            </a:solidFill>
          </p:spPr>
          <p:txBody>
            <a:bodyPr/>
            <a:lstStyle/>
            <a:p>
              <a:endParaRPr lang="en-US"/>
            </a:p>
          </p:txBody>
        </p:sp>
        <p:sp>
          <p:nvSpPr>
            <p:cNvPr id="62" name="TextBox 62"/>
            <p:cNvSpPr txBox="1"/>
            <p:nvPr/>
          </p:nvSpPr>
          <p:spPr>
            <a:xfrm>
              <a:off x="0" y="-57150"/>
              <a:ext cx="1059265" cy="1859660"/>
            </a:xfrm>
            <a:prstGeom prst="rect">
              <a:avLst/>
            </a:prstGeom>
          </p:spPr>
          <p:txBody>
            <a:bodyPr lIns="50800" tIns="50800" rIns="50800" bIns="50800" rtlCol="0" anchor="ctr"/>
            <a:lstStyle/>
            <a:p>
              <a:pPr algn="ctr">
                <a:lnSpc>
                  <a:spcPts val="1947"/>
                </a:lnSpc>
              </a:pPr>
              <a:endParaRPr/>
            </a:p>
          </p:txBody>
        </p:sp>
      </p:grpSp>
      <p:grpSp>
        <p:nvGrpSpPr>
          <p:cNvPr id="63" name="Group 63">
            <a:extLst>
              <a:ext uri="{C183D7F6-B498-43B3-948B-1728B52AA6E4}">
                <adec:decorative xmlns:adec="http://schemas.microsoft.com/office/drawing/2017/decorative" val="1"/>
              </a:ext>
            </a:extLst>
          </p:cNvPr>
          <p:cNvGrpSpPr/>
          <p:nvPr/>
        </p:nvGrpSpPr>
        <p:grpSpPr>
          <a:xfrm>
            <a:off x="3467415" y="1552237"/>
            <a:ext cx="6425224" cy="5170952"/>
            <a:chOff x="0" y="0"/>
            <a:chExt cx="2239729" cy="1802510"/>
          </a:xfrm>
        </p:grpSpPr>
        <p:sp>
          <p:nvSpPr>
            <p:cNvPr id="64" name="Freeform 64"/>
            <p:cNvSpPr/>
            <p:nvPr/>
          </p:nvSpPr>
          <p:spPr>
            <a:xfrm>
              <a:off x="0" y="0"/>
              <a:ext cx="2239729" cy="1802511"/>
            </a:xfrm>
            <a:custGeom>
              <a:avLst/>
              <a:gdLst/>
              <a:ahLst/>
              <a:cxnLst/>
              <a:rect l="l" t="t" r="r" b="b"/>
              <a:pathLst>
                <a:path w="2239729" h="1802511">
                  <a:moveTo>
                    <a:pt x="26508" y="0"/>
                  </a:moveTo>
                  <a:lnTo>
                    <a:pt x="2213221" y="0"/>
                  </a:lnTo>
                  <a:cubicBezTo>
                    <a:pt x="2220251" y="0"/>
                    <a:pt x="2226994" y="2793"/>
                    <a:pt x="2231965" y="7764"/>
                  </a:cubicBezTo>
                  <a:cubicBezTo>
                    <a:pt x="2236937" y="12735"/>
                    <a:pt x="2239729" y="19478"/>
                    <a:pt x="2239729" y="26508"/>
                  </a:cubicBezTo>
                  <a:lnTo>
                    <a:pt x="2239729" y="1776002"/>
                  </a:lnTo>
                  <a:cubicBezTo>
                    <a:pt x="2239729" y="1790642"/>
                    <a:pt x="2227861" y="1802511"/>
                    <a:pt x="2213221" y="1802511"/>
                  </a:cubicBezTo>
                  <a:lnTo>
                    <a:pt x="26508" y="1802511"/>
                  </a:lnTo>
                  <a:cubicBezTo>
                    <a:pt x="11868" y="1802511"/>
                    <a:pt x="0" y="1790642"/>
                    <a:pt x="0" y="1776002"/>
                  </a:cubicBezTo>
                  <a:lnTo>
                    <a:pt x="0" y="26508"/>
                  </a:lnTo>
                  <a:cubicBezTo>
                    <a:pt x="0" y="19478"/>
                    <a:pt x="2793" y="12735"/>
                    <a:pt x="7764" y="7764"/>
                  </a:cubicBezTo>
                  <a:cubicBezTo>
                    <a:pt x="12735" y="2793"/>
                    <a:pt x="19478" y="0"/>
                    <a:pt x="26508" y="0"/>
                  </a:cubicBezTo>
                  <a:close/>
                </a:path>
              </a:pathLst>
            </a:custGeom>
            <a:solidFill>
              <a:srgbClr val="FFFFFF">
                <a:alpha val="82745"/>
              </a:srgbClr>
            </a:solidFill>
          </p:spPr>
          <p:txBody>
            <a:bodyPr/>
            <a:lstStyle/>
            <a:p>
              <a:endParaRPr lang="en-US"/>
            </a:p>
          </p:txBody>
        </p:sp>
        <p:sp>
          <p:nvSpPr>
            <p:cNvPr id="65" name="TextBox 65"/>
            <p:cNvSpPr txBox="1"/>
            <p:nvPr/>
          </p:nvSpPr>
          <p:spPr>
            <a:xfrm>
              <a:off x="0" y="-57150"/>
              <a:ext cx="2239729" cy="1859660"/>
            </a:xfrm>
            <a:prstGeom prst="rect">
              <a:avLst/>
            </a:prstGeom>
          </p:spPr>
          <p:txBody>
            <a:bodyPr lIns="50800" tIns="50800" rIns="50800" bIns="50800" rtlCol="0" anchor="ctr"/>
            <a:lstStyle/>
            <a:p>
              <a:pPr algn="ctr">
                <a:lnSpc>
                  <a:spcPts val="1947"/>
                </a:lnSpc>
              </a:pPr>
              <a:endParaRPr/>
            </a:p>
          </p:txBody>
        </p:sp>
      </p:grpSp>
      <p:sp>
        <p:nvSpPr>
          <p:cNvPr id="67" name="AutoShape 67">
            <a:extLst>
              <a:ext uri="{C183D7F6-B498-43B3-948B-1728B52AA6E4}">
                <adec:decorative xmlns:adec="http://schemas.microsoft.com/office/drawing/2017/decorative" val="1"/>
              </a:ext>
            </a:extLst>
          </p:cNvPr>
          <p:cNvSpPr/>
          <p:nvPr/>
        </p:nvSpPr>
        <p:spPr>
          <a:xfrm flipV="1">
            <a:off x="-3680" y="1380787"/>
            <a:ext cx="10058400" cy="0"/>
          </a:xfrm>
          <a:prstGeom prst="line">
            <a:avLst/>
          </a:prstGeom>
          <a:ln w="57150" cap="flat">
            <a:solidFill>
              <a:srgbClr val="009ADD"/>
            </a:solidFill>
            <a:prstDash val="solid"/>
            <a:headEnd type="none" w="sm" len="sm"/>
            <a:tailEnd type="none" w="sm" len="sm"/>
          </a:ln>
        </p:spPr>
        <p:txBody>
          <a:bodyPr/>
          <a:lstStyle/>
          <a:p>
            <a:endParaRPr lang="en-US"/>
          </a:p>
        </p:txBody>
      </p:sp>
      <p:grpSp>
        <p:nvGrpSpPr>
          <p:cNvPr id="68" name="Group 68">
            <a:extLst>
              <a:ext uri="{C183D7F6-B498-43B3-948B-1728B52AA6E4}">
                <adec:decorative xmlns:adec="http://schemas.microsoft.com/office/drawing/2017/decorative" val="1"/>
              </a:ext>
            </a:extLst>
          </p:cNvPr>
          <p:cNvGrpSpPr/>
          <p:nvPr/>
        </p:nvGrpSpPr>
        <p:grpSpPr>
          <a:xfrm rot="-5400000">
            <a:off x="5476348" y="-1958176"/>
            <a:ext cx="1037647" cy="5583129"/>
            <a:chOff x="0" y="0"/>
            <a:chExt cx="361707" cy="1946189"/>
          </a:xfrm>
        </p:grpSpPr>
        <p:sp>
          <p:nvSpPr>
            <p:cNvPr id="69" name="Freeform 69"/>
            <p:cNvSpPr/>
            <p:nvPr/>
          </p:nvSpPr>
          <p:spPr>
            <a:xfrm>
              <a:off x="0" y="0"/>
              <a:ext cx="361707" cy="1946189"/>
            </a:xfrm>
            <a:custGeom>
              <a:avLst/>
              <a:gdLst/>
              <a:ahLst/>
              <a:cxnLst/>
              <a:rect l="l" t="t" r="r" b="b"/>
              <a:pathLst>
                <a:path w="361707" h="1946189">
                  <a:moveTo>
                    <a:pt x="361707" y="0"/>
                  </a:moveTo>
                  <a:lnTo>
                    <a:pt x="361707" y="1831889"/>
                  </a:lnTo>
                  <a:lnTo>
                    <a:pt x="180854" y="1946189"/>
                  </a:lnTo>
                  <a:lnTo>
                    <a:pt x="0" y="1831889"/>
                  </a:lnTo>
                  <a:lnTo>
                    <a:pt x="0" y="0"/>
                  </a:lnTo>
                  <a:lnTo>
                    <a:pt x="361707" y="0"/>
                  </a:lnTo>
                  <a:close/>
                </a:path>
              </a:pathLst>
            </a:custGeom>
            <a:solidFill>
              <a:srgbClr val="009ADD"/>
            </a:solidFill>
            <a:ln w="28575" cap="sq">
              <a:solidFill>
                <a:srgbClr val="004A97"/>
              </a:solidFill>
              <a:prstDash val="solid"/>
              <a:miter/>
            </a:ln>
          </p:spPr>
          <p:txBody>
            <a:bodyPr/>
            <a:lstStyle/>
            <a:p>
              <a:endParaRPr lang="en-US"/>
            </a:p>
          </p:txBody>
        </p:sp>
        <p:sp>
          <p:nvSpPr>
            <p:cNvPr id="70" name="TextBox 70"/>
            <p:cNvSpPr txBox="1"/>
            <p:nvPr/>
          </p:nvSpPr>
          <p:spPr>
            <a:xfrm>
              <a:off x="0" y="-57150"/>
              <a:ext cx="361707" cy="1889039"/>
            </a:xfrm>
            <a:prstGeom prst="rect">
              <a:avLst/>
            </a:prstGeom>
          </p:spPr>
          <p:txBody>
            <a:bodyPr lIns="50800" tIns="50800" rIns="50800" bIns="50800" rtlCol="0" anchor="ctr"/>
            <a:lstStyle/>
            <a:p>
              <a:pPr algn="ctr">
                <a:lnSpc>
                  <a:spcPts val="1947"/>
                </a:lnSpc>
              </a:pPr>
              <a:endParaRPr/>
            </a:p>
          </p:txBody>
        </p:sp>
      </p:grpSp>
      <p:grpSp>
        <p:nvGrpSpPr>
          <p:cNvPr id="71" name="Group 71">
            <a:extLst>
              <a:ext uri="{C183D7F6-B498-43B3-948B-1728B52AA6E4}">
                <adec:decorative xmlns:adec="http://schemas.microsoft.com/office/drawing/2017/decorative" val="1"/>
              </a:ext>
            </a:extLst>
          </p:cNvPr>
          <p:cNvGrpSpPr/>
          <p:nvPr/>
        </p:nvGrpSpPr>
        <p:grpSpPr>
          <a:xfrm rot="-5400000">
            <a:off x="1319860" y="-1007048"/>
            <a:ext cx="1035720" cy="3682800"/>
            <a:chOff x="0" y="0"/>
            <a:chExt cx="361035" cy="1283765"/>
          </a:xfrm>
        </p:grpSpPr>
        <p:sp>
          <p:nvSpPr>
            <p:cNvPr id="72" name="Freeform 72"/>
            <p:cNvSpPr/>
            <p:nvPr/>
          </p:nvSpPr>
          <p:spPr>
            <a:xfrm>
              <a:off x="0" y="0"/>
              <a:ext cx="361035" cy="1283765"/>
            </a:xfrm>
            <a:custGeom>
              <a:avLst/>
              <a:gdLst/>
              <a:ahLst/>
              <a:cxnLst/>
              <a:rect l="l" t="t" r="r" b="b"/>
              <a:pathLst>
                <a:path w="361035" h="1283765">
                  <a:moveTo>
                    <a:pt x="361035" y="0"/>
                  </a:moveTo>
                  <a:lnTo>
                    <a:pt x="361035" y="1169465"/>
                  </a:lnTo>
                  <a:lnTo>
                    <a:pt x="180518" y="1283765"/>
                  </a:lnTo>
                  <a:lnTo>
                    <a:pt x="0" y="1169465"/>
                  </a:lnTo>
                  <a:lnTo>
                    <a:pt x="0" y="0"/>
                  </a:lnTo>
                  <a:lnTo>
                    <a:pt x="361035" y="0"/>
                  </a:lnTo>
                  <a:close/>
                </a:path>
              </a:pathLst>
            </a:custGeom>
            <a:solidFill>
              <a:srgbClr val="004A97"/>
            </a:solidFill>
          </p:spPr>
          <p:txBody>
            <a:bodyPr/>
            <a:lstStyle/>
            <a:p>
              <a:endParaRPr lang="en-US"/>
            </a:p>
          </p:txBody>
        </p:sp>
        <p:sp>
          <p:nvSpPr>
            <p:cNvPr id="73" name="TextBox 73"/>
            <p:cNvSpPr txBox="1"/>
            <p:nvPr/>
          </p:nvSpPr>
          <p:spPr>
            <a:xfrm>
              <a:off x="0" y="-57150"/>
              <a:ext cx="361035" cy="1226615"/>
            </a:xfrm>
            <a:prstGeom prst="rect">
              <a:avLst/>
            </a:prstGeom>
          </p:spPr>
          <p:txBody>
            <a:bodyPr lIns="50800" tIns="50800" rIns="50800" bIns="50800" rtlCol="0" anchor="ctr"/>
            <a:lstStyle/>
            <a:p>
              <a:pPr algn="ctr">
                <a:lnSpc>
                  <a:spcPts val="1947"/>
                </a:lnSpc>
              </a:pPr>
              <a:endParaRPr/>
            </a:p>
          </p:txBody>
        </p:sp>
      </p:grpSp>
      <p:grpSp>
        <p:nvGrpSpPr>
          <p:cNvPr id="74" name="Group 74">
            <a:extLst>
              <a:ext uri="{C183D7F6-B498-43B3-948B-1728B52AA6E4}">
                <adec:decorative xmlns:adec="http://schemas.microsoft.com/office/drawing/2017/decorative" val="1"/>
              </a:ext>
            </a:extLst>
          </p:cNvPr>
          <p:cNvGrpSpPr/>
          <p:nvPr/>
        </p:nvGrpSpPr>
        <p:grpSpPr>
          <a:xfrm>
            <a:off x="164840" y="6794288"/>
            <a:ext cx="9723942" cy="877050"/>
            <a:chOff x="0" y="0"/>
            <a:chExt cx="3389610" cy="305726"/>
          </a:xfrm>
        </p:grpSpPr>
        <p:sp>
          <p:nvSpPr>
            <p:cNvPr id="75" name="Freeform 75"/>
            <p:cNvSpPr/>
            <p:nvPr/>
          </p:nvSpPr>
          <p:spPr>
            <a:xfrm>
              <a:off x="0" y="0"/>
              <a:ext cx="3389609" cy="305726"/>
            </a:xfrm>
            <a:custGeom>
              <a:avLst/>
              <a:gdLst/>
              <a:ahLst/>
              <a:cxnLst/>
              <a:rect l="l" t="t" r="r" b="b"/>
              <a:pathLst>
                <a:path w="3389609" h="305726">
                  <a:moveTo>
                    <a:pt x="17516" y="0"/>
                  </a:moveTo>
                  <a:lnTo>
                    <a:pt x="3372094" y="0"/>
                  </a:lnTo>
                  <a:cubicBezTo>
                    <a:pt x="3381767" y="0"/>
                    <a:pt x="3389609" y="7842"/>
                    <a:pt x="3389609" y="17516"/>
                  </a:cubicBezTo>
                  <a:lnTo>
                    <a:pt x="3389609" y="288210"/>
                  </a:lnTo>
                  <a:cubicBezTo>
                    <a:pt x="3389609" y="297884"/>
                    <a:pt x="3381767" y="305726"/>
                    <a:pt x="3372094" y="305726"/>
                  </a:cubicBezTo>
                  <a:lnTo>
                    <a:pt x="17516" y="305726"/>
                  </a:lnTo>
                  <a:cubicBezTo>
                    <a:pt x="7842" y="305726"/>
                    <a:pt x="0" y="297884"/>
                    <a:pt x="0" y="288210"/>
                  </a:cubicBezTo>
                  <a:lnTo>
                    <a:pt x="0" y="17516"/>
                  </a:lnTo>
                  <a:cubicBezTo>
                    <a:pt x="0" y="7842"/>
                    <a:pt x="7842" y="0"/>
                    <a:pt x="17516" y="0"/>
                  </a:cubicBezTo>
                  <a:close/>
                </a:path>
              </a:pathLst>
            </a:custGeom>
            <a:solidFill>
              <a:srgbClr val="FFFFFF">
                <a:alpha val="82745"/>
              </a:srgbClr>
            </a:solidFill>
            <a:ln w="28575" cap="rnd">
              <a:solidFill>
                <a:srgbClr val="004A97">
                  <a:alpha val="82745"/>
                </a:srgbClr>
              </a:solidFill>
              <a:prstDash val="sysDot"/>
              <a:round/>
            </a:ln>
          </p:spPr>
          <p:txBody>
            <a:bodyPr/>
            <a:lstStyle/>
            <a:p>
              <a:endParaRPr lang="en-US"/>
            </a:p>
          </p:txBody>
        </p:sp>
        <p:sp>
          <p:nvSpPr>
            <p:cNvPr id="76" name="TextBox 76"/>
            <p:cNvSpPr txBox="1"/>
            <p:nvPr/>
          </p:nvSpPr>
          <p:spPr>
            <a:xfrm>
              <a:off x="0" y="-57150"/>
              <a:ext cx="3389610" cy="362876"/>
            </a:xfrm>
            <a:prstGeom prst="rect">
              <a:avLst/>
            </a:prstGeom>
          </p:spPr>
          <p:txBody>
            <a:bodyPr lIns="50800" tIns="50800" rIns="50800" bIns="50800" rtlCol="0" anchor="ctr"/>
            <a:lstStyle/>
            <a:p>
              <a:pPr algn="ctr">
                <a:lnSpc>
                  <a:spcPts val="1947"/>
                </a:lnSpc>
              </a:pPr>
              <a:endParaRPr/>
            </a:p>
          </p:txBody>
        </p:sp>
      </p:grpSp>
      <p:grpSp>
        <p:nvGrpSpPr>
          <p:cNvPr id="77" name="Group 77">
            <a:extLst>
              <a:ext uri="{C183D7F6-B498-43B3-948B-1728B52AA6E4}">
                <adec:decorative xmlns:adec="http://schemas.microsoft.com/office/drawing/2017/decorative" val="1"/>
              </a:ext>
            </a:extLst>
          </p:cNvPr>
          <p:cNvGrpSpPr/>
          <p:nvPr/>
        </p:nvGrpSpPr>
        <p:grpSpPr>
          <a:xfrm rot="-5400000">
            <a:off x="2957781" y="3612240"/>
            <a:ext cx="1037647" cy="545994"/>
            <a:chOff x="0" y="0"/>
            <a:chExt cx="361707" cy="190325"/>
          </a:xfrm>
        </p:grpSpPr>
        <p:sp>
          <p:nvSpPr>
            <p:cNvPr id="78" name="Freeform 78"/>
            <p:cNvSpPr/>
            <p:nvPr/>
          </p:nvSpPr>
          <p:spPr>
            <a:xfrm>
              <a:off x="0" y="0"/>
              <a:ext cx="361707" cy="190325"/>
            </a:xfrm>
            <a:custGeom>
              <a:avLst/>
              <a:gdLst/>
              <a:ahLst/>
              <a:cxnLst/>
              <a:rect l="l" t="t" r="r" b="b"/>
              <a:pathLst>
                <a:path w="361707" h="190325">
                  <a:moveTo>
                    <a:pt x="361707" y="0"/>
                  </a:moveTo>
                  <a:lnTo>
                    <a:pt x="361707" y="76025"/>
                  </a:lnTo>
                  <a:lnTo>
                    <a:pt x="180854" y="190325"/>
                  </a:lnTo>
                  <a:lnTo>
                    <a:pt x="0" y="76025"/>
                  </a:lnTo>
                  <a:lnTo>
                    <a:pt x="0" y="0"/>
                  </a:lnTo>
                  <a:lnTo>
                    <a:pt x="361707" y="0"/>
                  </a:lnTo>
                  <a:close/>
                </a:path>
              </a:pathLst>
            </a:custGeom>
            <a:solidFill>
              <a:srgbClr val="009ADD"/>
            </a:solidFill>
            <a:ln w="28575" cap="sq">
              <a:solidFill>
                <a:srgbClr val="004A97"/>
              </a:solidFill>
              <a:prstDash val="solid"/>
              <a:miter/>
            </a:ln>
          </p:spPr>
          <p:txBody>
            <a:bodyPr/>
            <a:lstStyle/>
            <a:p>
              <a:endParaRPr lang="en-US"/>
            </a:p>
          </p:txBody>
        </p:sp>
        <p:sp>
          <p:nvSpPr>
            <p:cNvPr id="79" name="TextBox 79"/>
            <p:cNvSpPr txBox="1"/>
            <p:nvPr/>
          </p:nvSpPr>
          <p:spPr>
            <a:xfrm>
              <a:off x="0" y="-57150"/>
              <a:ext cx="361707" cy="133175"/>
            </a:xfrm>
            <a:prstGeom prst="rect">
              <a:avLst/>
            </a:prstGeom>
          </p:spPr>
          <p:txBody>
            <a:bodyPr lIns="50800" tIns="50800" rIns="50800" bIns="50800" rtlCol="0" anchor="ctr"/>
            <a:lstStyle/>
            <a:p>
              <a:pPr algn="ctr">
                <a:lnSpc>
                  <a:spcPts val="1947"/>
                </a:lnSpc>
              </a:pPr>
              <a:endParaRPr/>
            </a:p>
          </p:txBody>
        </p:sp>
      </p:grpSp>
      <p:grpSp>
        <p:nvGrpSpPr>
          <p:cNvPr id="80" name="Group 80">
            <a:extLst>
              <a:ext uri="{C183D7F6-B498-43B3-948B-1728B52AA6E4}">
                <adec:decorative xmlns:adec="http://schemas.microsoft.com/office/drawing/2017/decorative" val="1"/>
              </a:ext>
            </a:extLst>
          </p:cNvPr>
          <p:cNvGrpSpPr/>
          <p:nvPr/>
        </p:nvGrpSpPr>
        <p:grpSpPr>
          <a:xfrm rot="-5400000">
            <a:off x="2895292" y="3676656"/>
            <a:ext cx="1035720" cy="419089"/>
            <a:chOff x="0" y="0"/>
            <a:chExt cx="361035" cy="146088"/>
          </a:xfrm>
        </p:grpSpPr>
        <p:sp>
          <p:nvSpPr>
            <p:cNvPr id="81" name="Freeform 81"/>
            <p:cNvSpPr/>
            <p:nvPr/>
          </p:nvSpPr>
          <p:spPr>
            <a:xfrm>
              <a:off x="0" y="0"/>
              <a:ext cx="361035" cy="146088"/>
            </a:xfrm>
            <a:custGeom>
              <a:avLst/>
              <a:gdLst/>
              <a:ahLst/>
              <a:cxnLst/>
              <a:rect l="l" t="t" r="r" b="b"/>
              <a:pathLst>
                <a:path w="361035" h="146088">
                  <a:moveTo>
                    <a:pt x="361035" y="0"/>
                  </a:moveTo>
                  <a:lnTo>
                    <a:pt x="361035" y="31788"/>
                  </a:lnTo>
                  <a:lnTo>
                    <a:pt x="180518" y="146088"/>
                  </a:lnTo>
                  <a:lnTo>
                    <a:pt x="0" y="31788"/>
                  </a:lnTo>
                  <a:lnTo>
                    <a:pt x="0" y="0"/>
                  </a:lnTo>
                  <a:lnTo>
                    <a:pt x="361035" y="0"/>
                  </a:lnTo>
                  <a:close/>
                </a:path>
              </a:pathLst>
            </a:custGeom>
            <a:solidFill>
              <a:srgbClr val="004A97"/>
            </a:solidFill>
          </p:spPr>
          <p:txBody>
            <a:bodyPr/>
            <a:lstStyle/>
            <a:p>
              <a:endParaRPr lang="en-US"/>
            </a:p>
          </p:txBody>
        </p:sp>
        <p:sp>
          <p:nvSpPr>
            <p:cNvPr id="82" name="TextBox 82"/>
            <p:cNvSpPr txBox="1"/>
            <p:nvPr/>
          </p:nvSpPr>
          <p:spPr>
            <a:xfrm>
              <a:off x="0" y="-57150"/>
              <a:ext cx="361035" cy="88938"/>
            </a:xfrm>
            <a:prstGeom prst="rect">
              <a:avLst/>
            </a:prstGeom>
          </p:spPr>
          <p:txBody>
            <a:bodyPr lIns="50800" tIns="50800" rIns="50800" bIns="50800" rtlCol="0" anchor="ctr"/>
            <a:lstStyle/>
            <a:p>
              <a:pPr algn="ctr">
                <a:lnSpc>
                  <a:spcPts val="1947"/>
                </a:lnSpc>
              </a:pPr>
              <a:endParaRPr/>
            </a:p>
          </p:txBody>
        </p:sp>
      </p:grpSp>
      <p:grpSp>
        <p:nvGrpSpPr>
          <p:cNvPr id="83" name="Group 83">
            <a:extLst>
              <a:ext uri="{C183D7F6-B498-43B3-948B-1728B52AA6E4}">
                <adec:decorative xmlns:adec="http://schemas.microsoft.com/office/drawing/2017/decorative" val="1"/>
              </a:ext>
            </a:extLst>
          </p:cNvPr>
          <p:cNvGrpSpPr/>
          <p:nvPr/>
        </p:nvGrpSpPr>
        <p:grpSpPr>
          <a:xfrm>
            <a:off x="6572976" y="5065999"/>
            <a:ext cx="235287" cy="178809"/>
            <a:chOff x="0" y="0"/>
            <a:chExt cx="812800" cy="617696"/>
          </a:xfrm>
        </p:grpSpPr>
        <p:sp>
          <p:nvSpPr>
            <p:cNvPr id="84" name="Freeform 84"/>
            <p:cNvSpPr/>
            <p:nvPr/>
          </p:nvSpPr>
          <p:spPr>
            <a:xfrm>
              <a:off x="0" y="0"/>
              <a:ext cx="812800" cy="617696"/>
            </a:xfrm>
            <a:custGeom>
              <a:avLst/>
              <a:gdLst/>
              <a:ahLst/>
              <a:cxnLst/>
              <a:rect l="l" t="t" r="r" b="b"/>
              <a:pathLst>
                <a:path w="812800" h="617696">
                  <a:moveTo>
                    <a:pt x="812800" y="308848"/>
                  </a:moveTo>
                  <a:lnTo>
                    <a:pt x="406400" y="0"/>
                  </a:lnTo>
                  <a:lnTo>
                    <a:pt x="406400" y="203200"/>
                  </a:lnTo>
                  <a:lnTo>
                    <a:pt x="0" y="203200"/>
                  </a:lnTo>
                  <a:lnTo>
                    <a:pt x="0" y="414496"/>
                  </a:lnTo>
                  <a:lnTo>
                    <a:pt x="406400" y="414496"/>
                  </a:lnTo>
                  <a:lnTo>
                    <a:pt x="406400" y="617696"/>
                  </a:lnTo>
                  <a:lnTo>
                    <a:pt x="812800" y="308848"/>
                  </a:lnTo>
                  <a:close/>
                </a:path>
              </a:pathLst>
            </a:custGeom>
            <a:solidFill>
              <a:srgbClr val="009ADD"/>
            </a:solidFill>
          </p:spPr>
          <p:txBody>
            <a:bodyPr/>
            <a:lstStyle/>
            <a:p>
              <a:endParaRPr lang="en-US"/>
            </a:p>
          </p:txBody>
        </p:sp>
        <p:sp>
          <p:nvSpPr>
            <p:cNvPr id="85" name="TextBox 85"/>
            <p:cNvSpPr txBox="1"/>
            <p:nvPr/>
          </p:nvSpPr>
          <p:spPr>
            <a:xfrm>
              <a:off x="0" y="146050"/>
              <a:ext cx="711200" cy="268446"/>
            </a:xfrm>
            <a:prstGeom prst="rect">
              <a:avLst/>
            </a:prstGeom>
          </p:spPr>
          <p:txBody>
            <a:bodyPr lIns="50800" tIns="50800" rIns="50800" bIns="50800" rtlCol="0" anchor="ctr"/>
            <a:lstStyle/>
            <a:p>
              <a:pPr algn="ctr">
                <a:lnSpc>
                  <a:spcPts val="1947"/>
                </a:lnSpc>
              </a:pPr>
              <a:endParaRPr/>
            </a:p>
          </p:txBody>
        </p:sp>
      </p:grpSp>
      <p:grpSp>
        <p:nvGrpSpPr>
          <p:cNvPr id="86" name="Group 86">
            <a:extLst>
              <a:ext uri="{C183D7F6-B498-43B3-948B-1728B52AA6E4}">
                <adec:decorative xmlns:adec="http://schemas.microsoft.com/office/drawing/2017/decorative" val="1"/>
              </a:ext>
            </a:extLst>
          </p:cNvPr>
          <p:cNvGrpSpPr/>
          <p:nvPr/>
        </p:nvGrpSpPr>
        <p:grpSpPr>
          <a:xfrm>
            <a:off x="6572976" y="5659739"/>
            <a:ext cx="235287" cy="178809"/>
            <a:chOff x="0" y="0"/>
            <a:chExt cx="812800" cy="617696"/>
          </a:xfrm>
        </p:grpSpPr>
        <p:sp>
          <p:nvSpPr>
            <p:cNvPr id="87" name="Freeform 87"/>
            <p:cNvSpPr/>
            <p:nvPr/>
          </p:nvSpPr>
          <p:spPr>
            <a:xfrm>
              <a:off x="0" y="0"/>
              <a:ext cx="812800" cy="617696"/>
            </a:xfrm>
            <a:custGeom>
              <a:avLst/>
              <a:gdLst/>
              <a:ahLst/>
              <a:cxnLst/>
              <a:rect l="l" t="t" r="r" b="b"/>
              <a:pathLst>
                <a:path w="812800" h="617696">
                  <a:moveTo>
                    <a:pt x="812800" y="308848"/>
                  </a:moveTo>
                  <a:lnTo>
                    <a:pt x="406400" y="0"/>
                  </a:lnTo>
                  <a:lnTo>
                    <a:pt x="406400" y="203200"/>
                  </a:lnTo>
                  <a:lnTo>
                    <a:pt x="0" y="203200"/>
                  </a:lnTo>
                  <a:lnTo>
                    <a:pt x="0" y="414496"/>
                  </a:lnTo>
                  <a:lnTo>
                    <a:pt x="406400" y="414496"/>
                  </a:lnTo>
                  <a:lnTo>
                    <a:pt x="406400" y="617696"/>
                  </a:lnTo>
                  <a:lnTo>
                    <a:pt x="812800" y="308848"/>
                  </a:lnTo>
                  <a:close/>
                </a:path>
              </a:pathLst>
            </a:custGeom>
            <a:solidFill>
              <a:srgbClr val="009ADD"/>
            </a:solidFill>
          </p:spPr>
          <p:txBody>
            <a:bodyPr/>
            <a:lstStyle/>
            <a:p>
              <a:endParaRPr lang="en-US"/>
            </a:p>
          </p:txBody>
        </p:sp>
        <p:sp>
          <p:nvSpPr>
            <p:cNvPr id="88" name="TextBox 88"/>
            <p:cNvSpPr txBox="1"/>
            <p:nvPr/>
          </p:nvSpPr>
          <p:spPr>
            <a:xfrm>
              <a:off x="0" y="146050"/>
              <a:ext cx="711200" cy="268446"/>
            </a:xfrm>
            <a:prstGeom prst="rect">
              <a:avLst/>
            </a:prstGeom>
          </p:spPr>
          <p:txBody>
            <a:bodyPr lIns="50800" tIns="50800" rIns="50800" bIns="50800" rtlCol="0" anchor="ctr"/>
            <a:lstStyle/>
            <a:p>
              <a:pPr algn="ctr">
                <a:lnSpc>
                  <a:spcPts val="1947"/>
                </a:lnSpc>
              </a:pPr>
              <a:endParaRPr/>
            </a:p>
          </p:txBody>
        </p:sp>
      </p:grpSp>
      <p:grpSp>
        <p:nvGrpSpPr>
          <p:cNvPr id="89" name="Group 89">
            <a:extLst>
              <a:ext uri="{C183D7F6-B498-43B3-948B-1728B52AA6E4}">
                <adec:decorative xmlns:adec="http://schemas.microsoft.com/office/drawing/2017/decorative" val="1"/>
              </a:ext>
            </a:extLst>
          </p:cNvPr>
          <p:cNvGrpSpPr/>
          <p:nvPr/>
        </p:nvGrpSpPr>
        <p:grpSpPr>
          <a:xfrm>
            <a:off x="4135442" y="4930967"/>
            <a:ext cx="2331720" cy="492732"/>
            <a:chOff x="0" y="0"/>
            <a:chExt cx="812800" cy="171758"/>
          </a:xfrm>
        </p:grpSpPr>
        <p:sp>
          <p:nvSpPr>
            <p:cNvPr id="90" name="Freeform 90"/>
            <p:cNvSpPr/>
            <p:nvPr/>
          </p:nvSpPr>
          <p:spPr>
            <a:xfrm>
              <a:off x="0" y="0"/>
              <a:ext cx="812800" cy="171758"/>
            </a:xfrm>
            <a:custGeom>
              <a:avLst/>
              <a:gdLst/>
              <a:ahLst/>
              <a:cxnLst/>
              <a:rect l="l" t="t" r="r" b="b"/>
              <a:pathLst>
                <a:path w="812800" h="171758">
                  <a:moveTo>
                    <a:pt x="46484" y="0"/>
                  </a:moveTo>
                  <a:lnTo>
                    <a:pt x="766316" y="0"/>
                  </a:lnTo>
                  <a:cubicBezTo>
                    <a:pt x="791989" y="0"/>
                    <a:pt x="812800" y="20811"/>
                    <a:pt x="812800" y="46484"/>
                  </a:cubicBezTo>
                  <a:lnTo>
                    <a:pt x="812800" y="125275"/>
                  </a:lnTo>
                  <a:cubicBezTo>
                    <a:pt x="812800" y="137603"/>
                    <a:pt x="807903" y="149426"/>
                    <a:pt x="799185" y="158144"/>
                  </a:cubicBezTo>
                  <a:cubicBezTo>
                    <a:pt x="790468" y="166861"/>
                    <a:pt x="778645" y="171758"/>
                    <a:pt x="766316" y="171758"/>
                  </a:cubicBezTo>
                  <a:lnTo>
                    <a:pt x="46484" y="171758"/>
                  </a:lnTo>
                  <a:cubicBezTo>
                    <a:pt x="20811" y="171758"/>
                    <a:pt x="0" y="150947"/>
                    <a:pt x="0" y="125275"/>
                  </a:cubicBezTo>
                  <a:lnTo>
                    <a:pt x="0" y="46484"/>
                  </a:lnTo>
                  <a:cubicBezTo>
                    <a:pt x="0" y="20811"/>
                    <a:pt x="20811" y="0"/>
                    <a:pt x="46484" y="0"/>
                  </a:cubicBezTo>
                  <a:close/>
                </a:path>
              </a:pathLst>
            </a:custGeom>
            <a:solidFill>
              <a:srgbClr val="323A45">
                <a:alpha val="69804"/>
              </a:srgbClr>
            </a:solidFill>
          </p:spPr>
          <p:txBody>
            <a:bodyPr/>
            <a:lstStyle/>
            <a:p>
              <a:endParaRPr lang="en-US"/>
            </a:p>
          </p:txBody>
        </p:sp>
        <p:sp>
          <p:nvSpPr>
            <p:cNvPr id="91" name="TextBox 91"/>
            <p:cNvSpPr txBox="1"/>
            <p:nvPr/>
          </p:nvSpPr>
          <p:spPr>
            <a:xfrm>
              <a:off x="0" y="-57150"/>
              <a:ext cx="812800" cy="228908"/>
            </a:xfrm>
            <a:prstGeom prst="rect">
              <a:avLst/>
            </a:prstGeom>
          </p:spPr>
          <p:txBody>
            <a:bodyPr lIns="50800" tIns="50800" rIns="50800" bIns="50800" rtlCol="0" anchor="ctr"/>
            <a:lstStyle/>
            <a:p>
              <a:pPr algn="ctr">
                <a:lnSpc>
                  <a:spcPts val="1947"/>
                </a:lnSpc>
              </a:pPr>
              <a:endParaRPr/>
            </a:p>
          </p:txBody>
        </p:sp>
      </p:grpSp>
      <p:grpSp>
        <p:nvGrpSpPr>
          <p:cNvPr id="92" name="Group 92">
            <a:extLst>
              <a:ext uri="{C183D7F6-B498-43B3-948B-1728B52AA6E4}">
                <adec:decorative xmlns:adec="http://schemas.microsoft.com/office/drawing/2017/decorative" val="1"/>
              </a:ext>
            </a:extLst>
          </p:cNvPr>
          <p:cNvGrpSpPr/>
          <p:nvPr/>
        </p:nvGrpSpPr>
        <p:grpSpPr>
          <a:xfrm>
            <a:off x="4076458" y="4887109"/>
            <a:ext cx="2331720" cy="492732"/>
            <a:chOff x="0" y="0"/>
            <a:chExt cx="812800" cy="171758"/>
          </a:xfrm>
        </p:grpSpPr>
        <p:sp>
          <p:nvSpPr>
            <p:cNvPr id="93" name="Freeform 93"/>
            <p:cNvSpPr/>
            <p:nvPr/>
          </p:nvSpPr>
          <p:spPr>
            <a:xfrm>
              <a:off x="0" y="0"/>
              <a:ext cx="812800" cy="171758"/>
            </a:xfrm>
            <a:custGeom>
              <a:avLst/>
              <a:gdLst/>
              <a:ahLst/>
              <a:cxnLst/>
              <a:rect l="l" t="t" r="r" b="b"/>
              <a:pathLst>
                <a:path w="812800" h="171758">
                  <a:moveTo>
                    <a:pt x="46484" y="0"/>
                  </a:moveTo>
                  <a:lnTo>
                    <a:pt x="766316" y="0"/>
                  </a:lnTo>
                  <a:cubicBezTo>
                    <a:pt x="791989" y="0"/>
                    <a:pt x="812800" y="20811"/>
                    <a:pt x="812800" y="46484"/>
                  </a:cubicBezTo>
                  <a:lnTo>
                    <a:pt x="812800" y="125275"/>
                  </a:lnTo>
                  <a:cubicBezTo>
                    <a:pt x="812800" y="137603"/>
                    <a:pt x="807903" y="149426"/>
                    <a:pt x="799185" y="158144"/>
                  </a:cubicBezTo>
                  <a:cubicBezTo>
                    <a:pt x="790468" y="166861"/>
                    <a:pt x="778645" y="171758"/>
                    <a:pt x="766316" y="171758"/>
                  </a:cubicBezTo>
                  <a:lnTo>
                    <a:pt x="46484" y="171758"/>
                  </a:lnTo>
                  <a:cubicBezTo>
                    <a:pt x="20811" y="171758"/>
                    <a:pt x="0" y="150947"/>
                    <a:pt x="0" y="125275"/>
                  </a:cubicBezTo>
                  <a:lnTo>
                    <a:pt x="0" y="46484"/>
                  </a:lnTo>
                  <a:cubicBezTo>
                    <a:pt x="0" y="20811"/>
                    <a:pt x="20811" y="0"/>
                    <a:pt x="46484" y="0"/>
                  </a:cubicBezTo>
                  <a:close/>
                </a:path>
              </a:pathLst>
            </a:custGeom>
            <a:solidFill>
              <a:srgbClr val="009ADD"/>
            </a:solidFill>
          </p:spPr>
          <p:txBody>
            <a:bodyPr/>
            <a:lstStyle/>
            <a:p>
              <a:endParaRPr lang="en-US"/>
            </a:p>
          </p:txBody>
        </p:sp>
        <p:sp>
          <p:nvSpPr>
            <p:cNvPr id="94" name="TextBox 94"/>
            <p:cNvSpPr txBox="1"/>
            <p:nvPr/>
          </p:nvSpPr>
          <p:spPr>
            <a:xfrm>
              <a:off x="0" y="-57150"/>
              <a:ext cx="812800" cy="228908"/>
            </a:xfrm>
            <a:prstGeom prst="rect">
              <a:avLst/>
            </a:prstGeom>
          </p:spPr>
          <p:txBody>
            <a:bodyPr lIns="50800" tIns="50800" rIns="50800" bIns="50800" rtlCol="0" anchor="ctr"/>
            <a:lstStyle/>
            <a:p>
              <a:pPr algn="ctr">
                <a:lnSpc>
                  <a:spcPts val="1947"/>
                </a:lnSpc>
              </a:pPr>
              <a:endParaRPr/>
            </a:p>
          </p:txBody>
        </p:sp>
      </p:grpSp>
      <p:grpSp>
        <p:nvGrpSpPr>
          <p:cNvPr id="105" name="Group 105">
            <a:extLst>
              <a:ext uri="{C183D7F6-B498-43B3-948B-1728B52AA6E4}">
                <adec:decorative xmlns:adec="http://schemas.microsoft.com/office/drawing/2017/decorative" val="1"/>
              </a:ext>
            </a:extLst>
          </p:cNvPr>
          <p:cNvGrpSpPr/>
          <p:nvPr/>
        </p:nvGrpSpPr>
        <p:grpSpPr>
          <a:xfrm>
            <a:off x="4067289" y="5480849"/>
            <a:ext cx="2399874" cy="536589"/>
            <a:chOff x="0" y="0"/>
            <a:chExt cx="3199831" cy="715453"/>
          </a:xfrm>
        </p:grpSpPr>
        <p:grpSp>
          <p:nvGrpSpPr>
            <p:cNvPr id="106" name="Group 106"/>
            <p:cNvGrpSpPr/>
            <p:nvPr/>
          </p:nvGrpSpPr>
          <p:grpSpPr>
            <a:xfrm>
              <a:off x="90871" y="58477"/>
              <a:ext cx="3108960" cy="656976"/>
              <a:chOff x="0" y="0"/>
              <a:chExt cx="812800" cy="171758"/>
            </a:xfrm>
          </p:grpSpPr>
          <p:sp>
            <p:nvSpPr>
              <p:cNvPr id="107" name="Freeform 107"/>
              <p:cNvSpPr/>
              <p:nvPr/>
            </p:nvSpPr>
            <p:spPr>
              <a:xfrm>
                <a:off x="0" y="0"/>
                <a:ext cx="812800" cy="171758"/>
              </a:xfrm>
              <a:custGeom>
                <a:avLst/>
                <a:gdLst/>
                <a:ahLst/>
                <a:cxnLst/>
                <a:rect l="l" t="t" r="r" b="b"/>
                <a:pathLst>
                  <a:path w="812800" h="171758">
                    <a:moveTo>
                      <a:pt x="46484" y="0"/>
                    </a:moveTo>
                    <a:lnTo>
                      <a:pt x="766316" y="0"/>
                    </a:lnTo>
                    <a:cubicBezTo>
                      <a:pt x="791989" y="0"/>
                      <a:pt x="812800" y="20811"/>
                      <a:pt x="812800" y="46484"/>
                    </a:cubicBezTo>
                    <a:lnTo>
                      <a:pt x="812800" y="125275"/>
                    </a:lnTo>
                    <a:cubicBezTo>
                      <a:pt x="812800" y="137603"/>
                      <a:pt x="807903" y="149426"/>
                      <a:pt x="799185" y="158144"/>
                    </a:cubicBezTo>
                    <a:cubicBezTo>
                      <a:pt x="790468" y="166861"/>
                      <a:pt x="778645" y="171758"/>
                      <a:pt x="766316" y="171758"/>
                    </a:cubicBezTo>
                    <a:lnTo>
                      <a:pt x="46484" y="171758"/>
                    </a:lnTo>
                    <a:cubicBezTo>
                      <a:pt x="20811" y="171758"/>
                      <a:pt x="0" y="150947"/>
                      <a:pt x="0" y="125275"/>
                    </a:cubicBezTo>
                    <a:lnTo>
                      <a:pt x="0" y="46484"/>
                    </a:lnTo>
                    <a:cubicBezTo>
                      <a:pt x="0" y="20811"/>
                      <a:pt x="20811" y="0"/>
                      <a:pt x="46484" y="0"/>
                    </a:cubicBezTo>
                    <a:close/>
                  </a:path>
                </a:pathLst>
              </a:custGeom>
              <a:solidFill>
                <a:srgbClr val="323A45">
                  <a:alpha val="69804"/>
                </a:srgbClr>
              </a:solidFill>
            </p:spPr>
            <p:txBody>
              <a:bodyPr/>
              <a:lstStyle/>
              <a:p>
                <a:endParaRPr lang="en-US"/>
              </a:p>
            </p:txBody>
          </p:sp>
          <p:sp>
            <p:nvSpPr>
              <p:cNvPr id="108" name="TextBox 108"/>
              <p:cNvSpPr txBox="1"/>
              <p:nvPr/>
            </p:nvSpPr>
            <p:spPr>
              <a:xfrm>
                <a:off x="0" y="-57150"/>
                <a:ext cx="812800" cy="228908"/>
              </a:xfrm>
              <a:prstGeom prst="rect">
                <a:avLst/>
              </a:prstGeom>
            </p:spPr>
            <p:txBody>
              <a:bodyPr lIns="50800" tIns="50800" rIns="50800" bIns="50800" rtlCol="0" anchor="ctr"/>
              <a:lstStyle/>
              <a:p>
                <a:pPr algn="ctr">
                  <a:lnSpc>
                    <a:spcPts val="1947"/>
                  </a:lnSpc>
                </a:pPr>
                <a:endParaRPr/>
              </a:p>
            </p:txBody>
          </p:sp>
        </p:grpSp>
        <p:grpSp>
          <p:nvGrpSpPr>
            <p:cNvPr id="109" name="Group 109"/>
            <p:cNvGrpSpPr/>
            <p:nvPr/>
          </p:nvGrpSpPr>
          <p:grpSpPr>
            <a:xfrm>
              <a:off x="12225" y="0"/>
              <a:ext cx="3108960" cy="656976"/>
              <a:chOff x="0" y="0"/>
              <a:chExt cx="812800" cy="171758"/>
            </a:xfrm>
          </p:grpSpPr>
          <p:sp>
            <p:nvSpPr>
              <p:cNvPr id="110" name="Freeform 110"/>
              <p:cNvSpPr/>
              <p:nvPr/>
            </p:nvSpPr>
            <p:spPr>
              <a:xfrm>
                <a:off x="0" y="0"/>
                <a:ext cx="812800" cy="171758"/>
              </a:xfrm>
              <a:custGeom>
                <a:avLst/>
                <a:gdLst/>
                <a:ahLst/>
                <a:cxnLst/>
                <a:rect l="l" t="t" r="r" b="b"/>
                <a:pathLst>
                  <a:path w="812800" h="171758">
                    <a:moveTo>
                      <a:pt x="46484" y="0"/>
                    </a:moveTo>
                    <a:lnTo>
                      <a:pt x="766316" y="0"/>
                    </a:lnTo>
                    <a:cubicBezTo>
                      <a:pt x="791989" y="0"/>
                      <a:pt x="812800" y="20811"/>
                      <a:pt x="812800" y="46484"/>
                    </a:cubicBezTo>
                    <a:lnTo>
                      <a:pt x="812800" y="125275"/>
                    </a:lnTo>
                    <a:cubicBezTo>
                      <a:pt x="812800" y="137603"/>
                      <a:pt x="807903" y="149426"/>
                      <a:pt x="799185" y="158144"/>
                    </a:cubicBezTo>
                    <a:cubicBezTo>
                      <a:pt x="790468" y="166861"/>
                      <a:pt x="778645" y="171758"/>
                      <a:pt x="766316" y="171758"/>
                    </a:cubicBezTo>
                    <a:lnTo>
                      <a:pt x="46484" y="171758"/>
                    </a:lnTo>
                    <a:cubicBezTo>
                      <a:pt x="20811" y="171758"/>
                      <a:pt x="0" y="150947"/>
                      <a:pt x="0" y="125275"/>
                    </a:cubicBezTo>
                    <a:lnTo>
                      <a:pt x="0" y="46484"/>
                    </a:lnTo>
                    <a:cubicBezTo>
                      <a:pt x="0" y="20811"/>
                      <a:pt x="20811" y="0"/>
                      <a:pt x="46484" y="0"/>
                    </a:cubicBezTo>
                    <a:close/>
                  </a:path>
                </a:pathLst>
              </a:custGeom>
              <a:solidFill>
                <a:srgbClr val="009ADD"/>
              </a:solidFill>
            </p:spPr>
            <p:txBody>
              <a:bodyPr/>
              <a:lstStyle/>
              <a:p>
                <a:endParaRPr lang="en-US"/>
              </a:p>
            </p:txBody>
          </p:sp>
          <p:sp>
            <p:nvSpPr>
              <p:cNvPr id="111" name="TextBox 111"/>
              <p:cNvSpPr txBox="1"/>
              <p:nvPr/>
            </p:nvSpPr>
            <p:spPr>
              <a:xfrm>
                <a:off x="0" y="-57150"/>
                <a:ext cx="812800" cy="228908"/>
              </a:xfrm>
              <a:prstGeom prst="rect">
                <a:avLst/>
              </a:prstGeom>
            </p:spPr>
            <p:txBody>
              <a:bodyPr lIns="50800" tIns="50800" rIns="50800" bIns="50800" rtlCol="0" anchor="ctr"/>
              <a:lstStyle/>
              <a:p>
                <a:pPr algn="ctr">
                  <a:lnSpc>
                    <a:spcPts val="1947"/>
                  </a:lnSpc>
                </a:pPr>
                <a:endParaRPr/>
              </a:p>
            </p:txBody>
          </p:sp>
        </p:grpSp>
        <p:sp>
          <p:nvSpPr>
            <p:cNvPr id="112" name="TextBox 112"/>
            <p:cNvSpPr txBox="1"/>
            <p:nvPr/>
          </p:nvSpPr>
          <p:spPr>
            <a:xfrm>
              <a:off x="0" y="138256"/>
              <a:ext cx="3199831" cy="317923"/>
            </a:xfrm>
            <a:prstGeom prst="rect">
              <a:avLst/>
            </a:prstGeom>
          </p:spPr>
          <p:txBody>
            <a:bodyPr lIns="0" tIns="0" rIns="0" bIns="0" rtlCol="0" anchor="t">
              <a:spAutoFit/>
            </a:bodyPr>
            <a:lstStyle/>
            <a:p>
              <a:pPr algn="ctr">
                <a:lnSpc>
                  <a:spcPts val="1819"/>
                </a:lnSpc>
              </a:pPr>
              <a:r>
                <a:rPr lang="en-US" sz="1299" u="sng" dirty="0">
                  <a:solidFill>
                    <a:srgbClr val="FFFFFF"/>
                  </a:solidFill>
                  <a:latin typeface="Calibri 1"/>
                  <a:ea typeface="Calibri 1"/>
                  <a:cs typeface="Calibri 1"/>
                  <a:sym typeface="Calibri 1"/>
                  <a:hlinkClick r:id="rId3" tooltip="https://www.epa.gov/brownfields/r8"/>
                </a:rPr>
                <a:t>EPA Brownfields </a:t>
              </a:r>
              <a:r>
                <a:rPr lang="en-US" sz="1299" u="sng" dirty="0" err="1">
                  <a:solidFill>
                    <a:srgbClr val="FFFFFF"/>
                  </a:solidFill>
                  <a:latin typeface="Calibri 1"/>
                  <a:ea typeface="Calibri 1"/>
                  <a:cs typeface="Calibri 1"/>
                  <a:sym typeface="Calibri 1"/>
                  <a:hlinkClick r:id="rId3" tooltip="https://www.epa.gov/brownfields/r8"/>
                </a:rPr>
                <a:t>Progr﻿am</a:t>
              </a:r>
              <a:endParaRPr lang="en-US" sz="1299" u="sng" dirty="0">
                <a:solidFill>
                  <a:srgbClr val="FFFFFF"/>
                </a:solidFill>
                <a:latin typeface="Calibri 1"/>
                <a:ea typeface="Calibri 1"/>
                <a:cs typeface="Calibri 1"/>
                <a:sym typeface="Calibri 1"/>
                <a:hlinkClick r:id="rId3" tooltip="https://www.epa.gov/brownfields/r8"/>
              </a:endParaRPr>
            </a:p>
          </p:txBody>
        </p:sp>
      </p:grpSp>
      <p:grpSp>
        <p:nvGrpSpPr>
          <p:cNvPr id="113" name="Group 113">
            <a:extLst>
              <a:ext uri="{C183D7F6-B498-43B3-948B-1728B52AA6E4}">
                <adec:decorative xmlns:adec="http://schemas.microsoft.com/office/drawing/2017/decorative" val="1"/>
              </a:ext>
            </a:extLst>
          </p:cNvPr>
          <p:cNvGrpSpPr/>
          <p:nvPr/>
        </p:nvGrpSpPr>
        <p:grpSpPr>
          <a:xfrm>
            <a:off x="3938612" y="2079788"/>
            <a:ext cx="2399874" cy="282239"/>
            <a:chOff x="0" y="0"/>
            <a:chExt cx="3199831" cy="376319"/>
          </a:xfrm>
        </p:grpSpPr>
        <p:grpSp>
          <p:nvGrpSpPr>
            <p:cNvPr id="114" name="Group 114"/>
            <p:cNvGrpSpPr/>
            <p:nvPr/>
          </p:nvGrpSpPr>
          <p:grpSpPr>
            <a:xfrm>
              <a:off x="90871" y="17579"/>
              <a:ext cx="3108960" cy="358740"/>
              <a:chOff x="0" y="0"/>
              <a:chExt cx="812800" cy="93788"/>
            </a:xfrm>
          </p:grpSpPr>
          <p:sp>
            <p:nvSpPr>
              <p:cNvPr id="115" name="Freeform 115"/>
              <p:cNvSpPr/>
              <p:nvPr/>
            </p:nvSpPr>
            <p:spPr>
              <a:xfrm>
                <a:off x="0" y="0"/>
                <a:ext cx="812800" cy="93788"/>
              </a:xfrm>
              <a:custGeom>
                <a:avLst/>
                <a:gdLst/>
                <a:ahLst/>
                <a:cxnLst/>
                <a:rect l="l" t="t" r="r" b="b"/>
                <a:pathLst>
                  <a:path w="812800" h="93788">
                    <a:moveTo>
                      <a:pt x="29882" y="0"/>
                    </a:moveTo>
                    <a:lnTo>
                      <a:pt x="782918" y="0"/>
                    </a:lnTo>
                    <a:cubicBezTo>
                      <a:pt x="799421" y="0"/>
                      <a:pt x="812800" y="13379"/>
                      <a:pt x="812800" y="29882"/>
                    </a:cubicBezTo>
                    <a:lnTo>
                      <a:pt x="812800" y="63906"/>
                    </a:lnTo>
                    <a:cubicBezTo>
                      <a:pt x="812800" y="80410"/>
                      <a:pt x="799421" y="93788"/>
                      <a:pt x="782918" y="93788"/>
                    </a:cubicBezTo>
                    <a:lnTo>
                      <a:pt x="29882" y="93788"/>
                    </a:lnTo>
                    <a:cubicBezTo>
                      <a:pt x="13379" y="93788"/>
                      <a:pt x="0" y="80410"/>
                      <a:pt x="0" y="63906"/>
                    </a:cubicBezTo>
                    <a:lnTo>
                      <a:pt x="0" y="29882"/>
                    </a:lnTo>
                    <a:cubicBezTo>
                      <a:pt x="0" y="13379"/>
                      <a:pt x="13379" y="0"/>
                      <a:pt x="29882" y="0"/>
                    </a:cubicBezTo>
                    <a:close/>
                  </a:path>
                </a:pathLst>
              </a:custGeom>
              <a:solidFill>
                <a:srgbClr val="323A45">
                  <a:alpha val="69804"/>
                </a:srgbClr>
              </a:solidFill>
            </p:spPr>
            <p:txBody>
              <a:bodyPr/>
              <a:lstStyle/>
              <a:p>
                <a:endParaRPr lang="en-US"/>
              </a:p>
            </p:txBody>
          </p:sp>
          <p:sp>
            <p:nvSpPr>
              <p:cNvPr id="116" name="TextBox 116"/>
              <p:cNvSpPr txBox="1"/>
              <p:nvPr/>
            </p:nvSpPr>
            <p:spPr>
              <a:xfrm>
                <a:off x="0" y="-57150"/>
                <a:ext cx="812800" cy="150938"/>
              </a:xfrm>
              <a:prstGeom prst="rect">
                <a:avLst/>
              </a:prstGeom>
            </p:spPr>
            <p:txBody>
              <a:bodyPr lIns="50800" tIns="50800" rIns="50800" bIns="50800" rtlCol="0" anchor="ctr"/>
              <a:lstStyle/>
              <a:p>
                <a:pPr algn="ctr">
                  <a:lnSpc>
                    <a:spcPts val="1947"/>
                  </a:lnSpc>
                </a:pPr>
                <a:endParaRPr/>
              </a:p>
            </p:txBody>
          </p:sp>
        </p:grpSp>
        <p:grpSp>
          <p:nvGrpSpPr>
            <p:cNvPr id="117" name="Group 117"/>
            <p:cNvGrpSpPr/>
            <p:nvPr/>
          </p:nvGrpSpPr>
          <p:grpSpPr>
            <a:xfrm>
              <a:off x="45436" y="0"/>
              <a:ext cx="3108960" cy="358740"/>
              <a:chOff x="0" y="0"/>
              <a:chExt cx="812800" cy="93788"/>
            </a:xfrm>
          </p:grpSpPr>
          <p:sp>
            <p:nvSpPr>
              <p:cNvPr id="118" name="Freeform 118"/>
              <p:cNvSpPr/>
              <p:nvPr/>
            </p:nvSpPr>
            <p:spPr>
              <a:xfrm>
                <a:off x="0" y="0"/>
                <a:ext cx="812800" cy="93788"/>
              </a:xfrm>
              <a:custGeom>
                <a:avLst/>
                <a:gdLst/>
                <a:ahLst/>
                <a:cxnLst/>
                <a:rect l="l" t="t" r="r" b="b"/>
                <a:pathLst>
                  <a:path w="812800" h="93788">
                    <a:moveTo>
                      <a:pt x="29882" y="0"/>
                    </a:moveTo>
                    <a:lnTo>
                      <a:pt x="782918" y="0"/>
                    </a:lnTo>
                    <a:cubicBezTo>
                      <a:pt x="799421" y="0"/>
                      <a:pt x="812800" y="13379"/>
                      <a:pt x="812800" y="29882"/>
                    </a:cubicBezTo>
                    <a:lnTo>
                      <a:pt x="812800" y="63906"/>
                    </a:lnTo>
                    <a:cubicBezTo>
                      <a:pt x="812800" y="80410"/>
                      <a:pt x="799421" y="93788"/>
                      <a:pt x="782918" y="93788"/>
                    </a:cubicBezTo>
                    <a:lnTo>
                      <a:pt x="29882" y="93788"/>
                    </a:lnTo>
                    <a:cubicBezTo>
                      <a:pt x="13379" y="93788"/>
                      <a:pt x="0" y="80410"/>
                      <a:pt x="0" y="63906"/>
                    </a:cubicBezTo>
                    <a:lnTo>
                      <a:pt x="0" y="29882"/>
                    </a:lnTo>
                    <a:cubicBezTo>
                      <a:pt x="0" y="13379"/>
                      <a:pt x="13379" y="0"/>
                      <a:pt x="29882" y="0"/>
                    </a:cubicBezTo>
                    <a:close/>
                  </a:path>
                </a:pathLst>
              </a:custGeom>
              <a:solidFill>
                <a:srgbClr val="009ADD"/>
              </a:solidFill>
            </p:spPr>
            <p:txBody>
              <a:bodyPr/>
              <a:lstStyle/>
              <a:p>
                <a:endParaRPr lang="en-US"/>
              </a:p>
            </p:txBody>
          </p:sp>
          <p:sp>
            <p:nvSpPr>
              <p:cNvPr id="119" name="TextBox 119"/>
              <p:cNvSpPr txBox="1"/>
              <p:nvPr/>
            </p:nvSpPr>
            <p:spPr>
              <a:xfrm>
                <a:off x="0" y="-57150"/>
                <a:ext cx="812800" cy="150938"/>
              </a:xfrm>
              <a:prstGeom prst="rect">
                <a:avLst/>
              </a:prstGeom>
            </p:spPr>
            <p:txBody>
              <a:bodyPr lIns="50800" tIns="50800" rIns="50800" bIns="50800" rtlCol="0" anchor="ctr"/>
              <a:lstStyle/>
              <a:p>
                <a:pPr algn="ctr">
                  <a:lnSpc>
                    <a:spcPts val="1947"/>
                  </a:lnSpc>
                </a:pPr>
                <a:endParaRPr/>
              </a:p>
            </p:txBody>
          </p:sp>
        </p:grpSp>
        <p:sp>
          <p:nvSpPr>
            <p:cNvPr id="120" name="TextBox 120"/>
            <p:cNvSpPr txBox="1"/>
            <p:nvPr/>
          </p:nvSpPr>
          <p:spPr>
            <a:xfrm>
              <a:off x="0" y="74030"/>
              <a:ext cx="3199831" cy="182106"/>
            </a:xfrm>
            <a:prstGeom prst="rect">
              <a:avLst/>
            </a:prstGeom>
          </p:spPr>
          <p:txBody>
            <a:bodyPr lIns="0" tIns="0" rIns="0" bIns="0" rtlCol="0" anchor="t">
              <a:spAutoFit/>
            </a:bodyPr>
            <a:lstStyle/>
            <a:p>
              <a:pPr algn="ctr">
                <a:lnSpc>
                  <a:spcPts val="1120"/>
                </a:lnSpc>
              </a:pPr>
              <a:r>
                <a:rPr lang="en-US" sz="800" u="sng">
                  <a:solidFill>
                    <a:srgbClr val="FFFFFF"/>
                  </a:solidFill>
                  <a:latin typeface="Calibri 1"/>
                  <a:ea typeface="Calibri 1"/>
                  <a:cs typeface="Calibri 1"/>
                  <a:sym typeface="Calibri 1"/>
                  <a:hlinkClick r:id="rId4" tooltip="https://deq.mt.gov/files/Land/LUST/Documents/downloadables/Consultlist/Environmental_Consultant_list2023.pdf"/>
                </a:rPr>
                <a:t>View a list of Environmental Consultants in Montana</a:t>
              </a:r>
            </a:p>
          </p:txBody>
        </p:sp>
      </p:grpSp>
      <p:grpSp>
        <p:nvGrpSpPr>
          <p:cNvPr id="123" name="Group 123">
            <a:extLst>
              <a:ext uri="{C183D7F6-B498-43B3-948B-1728B52AA6E4}">
                <adec:decorative xmlns:adec="http://schemas.microsoft.com/office/drawing/2017/decorative" val="1"/>
              </a:ext>
            </a:extLst>
          </p:cNvPr>
          <p:cNvGrpSpPr/>
          <p:nvPr/>
        </p:nvGrpSpPr>
        <p:grpSpPr>
          <a:xfrm>
            <a:off x="3938612" y="2419177"/>
            <a:ext cx="2399874" cy="282239"/>
            <a:chOff x="0" y="0"/>
            <a:chExt cx="3199831" cy="376319"/>
          </a:xfrm>
        </p:grpSpPr>
        <p:grpSp>
          <p:nvGrpSpPr>
            <p:cNvPr id="124" name="Group 124"/>
            <p:cNvGrpSpPr/>
            <p:nvPr/>
          </p:nvGrpSpPr>
          <p:grpSpPr>
            <a:xfrm>
              <a:off x="90871" y="17579"/>
              <a:ext cx="3108960" cy="358740"/>
              <a:chOff x="0" y="0"/>
              <a:chExt cx="812800" cy="93788"/>
            </a:xfrm>
          </p:grpSpPr>
          <p:sp>
            <p:nvSpPr>
              <p:cNvPr id="125" name="Freeform 125"/>
              <p:cNvSpPr/>
              <p:nvPr/>
            </p:nvSpPr>
            <p:spPr>
              <a:xfrm>
                <a:off x="0" y="0"/>
                <a:ext cx="812800" cy="93788"/>
              </a:xfrm>
              <a:custGeom>
                <a:avLst/>
                <a:gdLst/>
                <a:ahLst/>
                <a:cxnLst/>
                <a:rect l="l" t="t" r="r" b="b"/>
                <a:pathLst>
                  <a:path w="812800" h="93788">
                    <a:moveTo>
                      <a:pt x="29882" y="0"/>
                    </a:moveTo>
                    <a:lnTo>
                      <a:pt x="782918" y="0"/>
                    </a:lnTo>
                    <a:cubicBezTo>
                      <a:pt x="799421" y="0"/>
                      <a:pt x="812800" y="13379"/>
                      <a:pt x="812800" y="29882"/>
                    </a:cubicBezTo>
                    <a:lnTo>
                      <a:pt x="812800" y="63906"/>
                    </a:lnTo>
                    <a:cubicBezTo>
                      <a:pt x="812800" y="80410"/>
                      <a:pt x="799421" y="93788"/>
                      <a:pt x="782918" y="93788"/>
                    </a:cubicBezTo>
                    <a:lnTo>
                      <a:pt x="29882" y="93788"/>
                    </a:lnTo>
                    <a:cubicBezTo>
                      <a:pt x="13379" y="93788"/>
                      <a:pt x="0" y="80410"/>
                      <a:pt x="0" y="63906"/>
                    </a:cubicBezTo>
                    <a:lnTo>
                      <a:pt x="0" y="29882"/>
                    </a:lnTo>
                    <a:cubicBezTo>
                      <a:pt x="0" y="13379"/>
                      <a:pt x="13379" y="0"/>
                      <a:pt x="29882" y="0"/>
                    </a:cubicBezTo>
                    <a:close/>
                  </a:path>
                </a:pathLst>
              </a:custGeom>
              <a:solidFill>
                <a:srgbClr val="323A45">
                  <a:alpha val="69804"/>
                </a:srgbClr>
              </a:solidFill>
            </p:spPr>
            <p:txBody>
              <a:bodyPr/>
              <a:lstStyle/>
              <a:p>
                <a:endParaRPr lang="en-US"/>
              </a:p>
            </p:txBody>
          </p:sp>
          <p:sp>
            <p:nvSpPr>
              <p:cNvPr id="126" name="TextBox 126"/>
              <p:cNvSpPr txBox="1"/>
              <p:nvPr/>
            </p:nvSpPr>
            <p:spPr>
              <a:xfrm>
                <a:off x="0" y="-57150"/>
                <a:ext cx="812800" cy="150938"/>
              </a:xfrm>
              <a:prstGeom prst="rect">
                <a:avLst/>
              </a:prstGeom>
            </p:spPr>
            <p:txBody>
              <a:bodyPr lIns="50800" tIns="50800" rIns="50800" bIns="50800" rtlCol="0" anchor="ctr"/>
              <a:lstStyle/>
              <a:p>
                <a:pPr algn="ctr">
                  <a:lnSpc>
                    <a:spcPts val="1947"/>
                  </a:lnSpc>
                </a:pPr>
                <a:endParaRPr/>
              </a:p>
            </p:txBody>
          </p:sp>
        </p:grpSp>
        <p:grpSp>
          <p:nvGrpSpPr>
            <p:cNvPr id="127" name="Group 127"/>
            <p:cNvGrpSpPr/>
            <p:nvPr/>
          </p:nvGrpSpPr>
          <p:grpSpPr>
            <a:xfrm>
              <a:off x="45436" y="0"/>
              <a:ext cx="3108960" cy="358740"/>
              <a:chOff x="0" y="0"/>
              <a:chExt cx="812800" cy="93788"/>
            </a:xfrm>
          </p:grpSpPr>
          <p:sp>
            <p:nvSpPr>
              <p:cNvPr id="128" name="Freeform 128"/>
              <p:cNvSpPr/>
              <p:nvPr/>
            </p:nvSpPr>
            <p:spPr>
              <a:xfrm>
                <a:off x="0" y="0"/>
                <a:ext cx="812800" cy="93788"/>
              </a:xfrm>
              <a:custGeom>
                <a:avLst/>
                <a:gdLst/>
                <a:ahLst/>
                <a:cxnLst/>
                <a:rect l="l" t="t" r="r" b="b"/>
                <a:pathLst>
                  <a:path w="812800" h="93788">
                    <a:moveTo>
                      <a:pt x="29882" y="0"/>
                    </a:moveTo>
                    <a:lnTo>
                      <a:pt x="782918" y="0"/>
                    </a:lnTo>
                    <a:cubicBezTo>
                      <a:pt x="799421" y="0"/>
                      <a:pt x="812800" y="13379"/>
                      <a:pt x="812800" y="29882"/>
                    </a:cubicBezTo>
                    <a:lnTo>
                      <a:pt x="812800" y="63906"/>
                    </a:lnTo>
                    <a:cubicBezTo>
                      <a:pt x="812800" y="80410"/>
                      <a:pt x="799421" y="93788"/>
                      <a:pt x="782918" y="93788"/>
                    </a:cubicBezTo>
                    <a:lnTo>
                      <a:pt x="29882" y="93788"/>
                    </a:lnTo>
                    <a:cubicBezTo>
                      <a:pt x="13379" y="93788"/>
                      <a:pt x="0" y="80410"/>
                      <a:pt x="0" y="63906"/>
                    </a:cubicBezTo>
                    <a:lnTo>
                      <a:pt x="0" y="29882"/>
                    </a:lnTo>
                    <a:cubicBezTo>
                      <a:pt x="0" y="13379"/>
                      <a:pt x="13379" y="0"/>
                      <a:pt x="29882" y="0"/>
                    </a:cubicBezTo>
                    <a:close/>
                  </a:path>
                </a:pathLst>
              </a:custGeom>
              <a:solidFill>
                <a:srgbClr val="009ADD"/>
              </a:solidFill>
            </p:spPr>
            <p:txBody>
              <a:bodyPr/>
              <a:lstStyle/>
              <a:p>
                <a:endParaRPr lang="en-US"/>
              </a:p>
            </p:txBody>
          </p:sp>
          <p:sp>
            <p:nvSpPr>
              <p:cNvPr id="129" name="TextBox 129"/>
              <p:cNvSpPr txBox="1"/>
              <p:nvPr/>
            </p:nvSpPr>
            <p:spPr>
              <a:xfrm>
                <a:off x="0" y="-57150"/>
                <a:ext cx="812800" cy="150938"/>
              </a:xfrm>
              <a:prstGeom prst="rect">
                <a:avLst/>
              </a:prstGeom>
            </p:spPr>
            <p:txBody>
              <a:bodyPr lIns="50800" tIns="50800" rIns="50800" bIns="50800" rtlCol="0" anchor="ctr"/>
              <a:lstStyle/>
              <a:p>
                <a:pPr algn="ctr">
                  <a:lnSpc>
                    <a:spcPts val="1947"/>
                  </a:lnSpc>
                </a:pPr>
                <a:endParaRPr/>
              </a:p>
            </p:txBody>
          </p:sp>
        </p:grpSp>
        <p:sp>
          <p:nvSpPr>
            <p:cNvPr id="130" name="TextBox 130"/>
            <p:cNvSpPr txBox="1"/>
            <p:nvPr/>
          </p:nvSpPr>
          <p:spPr>
            <a:xfrm>
              <a:off x="0" y="74030"/>
              <a:ext cx="3199831" cy="182106"/>
            </a:xfrm>
            <a:prstGeom prst="rect">
              <a:avLst/>
            </a:prstGeom>
          </p:spPr>
          <p:txBody>
            <a:bodyPr lIns="0" tIns="0" rIns="0" bIns="0" rtlCol="0" anchor="t">
              <a:spAutoFit/>
            </a:bodyPr>
            <a:lstStyle/>
            <a:p>
              <a:pPr algn="ctr">
                <a:lnSpc>
                  <a:spcPts val="1120"/>
                </a:lnSpc>
              </a:pPr>
              <a:r>
                <a:rPr lang="en-US" sz="800" u="sng">
                  <a:solidFill>
                    <a:srgbClr val="FFFFFF"/>
                  </a:solidFill>
                  <a:latin typeface="Calibri 1"/>
                  <a:ea typeface="Calibri 1"/>
                  <a:cs typeface="Calibri 1"/>
                  <a:sym typeface="Calibri 1"/>
                  <a:hlinkClick r:id="rId5" tooltip="https://deq.mt.gov/files/Land/LUST/Documents/downloadables/Consultlist/HiringAnEnvironmentalConsultant.pdf"/>
                </a:rPr>
                <a:t>Review guidance on hiring a consultant</a:t>
              </a:r>
            </a:p>
          </p:txBody>
        </p:sp>
      </p:grpSp>
      <p:grpSp>
        <p:nvGrpSpPr>
          <p:cNvPr id="131" name="Group 131">
            <a:extLst>
              <a:ext uri="{C183D7F6-B498-43B3-948B-1728B52AA6E4}">
                <adec:decorative xmlns:adec="http://schemas.microsoft.com/office/drawing/2017/decorative" val="1"/>
              </a:ext>
            </a:extLst>
          </p:cNvPr>
          <p:cNvGrpSpPr/>
          <p:nvPr/>
        </p:nvGrpSpPr>
        <p:grpSpPr>
          <a:xfrm>
            <a:off x="6380947" y="2125484"/>
            <a:ext cx="235287" cy="178809"/>
            <a:chOff x="0" y="0"/>
            <a:chExt cx="812800" cy="617696"/>
          </a:xfrm>
        </p:grpSpPr>
        <p:sp>
          <p:nvSpPr>
            <p:cNvPr id="132" name="Freeform 132"/>
            <p:cNvSpPr/>
            <p:nvPr/>
          </p:nvSpPr>
          <p:spPr>
            <a:xfrm>
              <a:off x="0" y="0"/>
              <a:ext cx="812800" cy="617696"/>
            </a:xfrm>
            <a:custGeom>
              <a:avLst/>
              <a:gdLst/>
              <a:ahLst/>
              <a:cxnLst/>
              <a:rect l="l" t="t" r="r" b="b"/>
              <a:pathLst>
                <a:path w="812800" h="617696">
                  <a:moveTo>
                    <a:pt x="812800" y="308848"/>
                  </a:moveTo>
                  <a:lnTo>
                    <a:pt x="406400" y="0"/>
                  </a:lnTo>
                  <a:lnTo>
                    <a:pt x="406400" y="203200"/>
                  </a:lnTo>
                  <a:lnTo>
                    <a:pt x="0" y="203200"/>
                  </a:lnTo>
                  <a:lnTo>
                    <a:pt x="0" y="414496"/>
                  </a:lnTo>
                  <a:lnTo>
                    <a:pt x="406400" y="414496"/>
                  </a:lnTo>
                  <a:lnTo>
                    <a:pt x="406400" y="617696"/>
                  </a:lnTo>
                  <a:lnTo>
                    <a:pt x="812800" y="308848"/>
                  </a:lnTo>
                  <a:close/>
                </a:path>
              </a:pathLst>
            </a:custGeom>
            <a:solidFill>
              <a:srgbClr val="009ADD"/>
            </a:solidFill>
          </p:spPr>
          <p:txBody>
            <a:bodyPr/>
            <a:lstStyle/>
            <a:p>
              <a:endParaRPr lang="en-US"/>
            </a:p>
          </p:txBody>
        </p:sp>
        <p:sp>
          <p:nvSpPr>
            <p:cNvPr id="133" name="TextBox 133"/>
            <p:cNvSpPr txBox="1"/>
            <p:nvPr/>
          </p:nvSpPr>
          <p:spPr>
            <a:xfrm>
              <a:off x="0" y="146050"/>
              <a:ext cx="711200" cy="268446"/>
            </a:xfrm>
            <a:prstGeom prst="rect">
              <a:avLst/>
            </a:prstGeom>
          </p:spPr>
          <p:txBody>
            <a:bodyPr lIns="50800" tIns="50800" rIns="50800" bIns="50800" rtlCol="0" anchor="ctr"/>
            <a:lstStyle/>
            <a:p>
              <a:pPr algn="ctr">
                <a:lnSpc>
                  <a:spcPts val="1947"/>
                </a:lnSpc>
              </a:pPr>
              <a:endParaRPr/>
            </a:p>
          </p:txBody>
        </p:sp>
      </p:grpSp>
      <p:grpSp>
        <p:nvGrpSpPr>
          <p:cNvPr id="134" name="Group 134">
            <a:extLst>
              <a:ext uri="{C183D7F6-B498-43B3-948B-1728B52AA6E4}">
                <adec:decorative xmlns:adec="http://schemas.microsoft.com/office/drawing/2017/decorative" val="1"/>
              </a:ext>
            </a:extLst>
          </p:cNvPr>
          <p:cNvGrpSpPr/>
          <p:nvPr/>
        </p:nvGrpSpPr>
        <p:grpSpPr>
          <a:xfrm>
            <a:off x="6392777" y="2470892"/>
            <a:ext cx="235287" cy="178809"/>
            <a:chOff x="0" y="0"/>
            <a:chExt cx="812800" cy="617696"/>
          </a:xfrm>
        </p:grpSpPr>
        <p:sp>
          <p:nvSpPr>
            <p:cNvPr id="135" name="Freeform 135"/>
            <p:cNvSpPr/>
            <p:nvPr/>
          </p:nvSpPr>
          <p:spPr>
            <a:xfrm>
              <a:off x="0" y="0"/>
              <a:ext cx="812800" cy="617696"/>
            </a:xfrm>
            <a:custGeom>
              <a:avLst/>
              <a:gdLst/>
              <a:ahLst/>
              <a:cxnLst/>
              <a:rect l="l" t="t" r="r" b="b"/>
              <a:pathLst>
                <a:path w="812800" h="617696">
                  <a:moveTo>
                    <a:pt x="812800" y="308848"/>
                  </a:moveTo>
                  <a:lnTo>
                    <a:pt x="406400" y="0"/>
                  </a:lnTo>
                  <a:lnTo>
                    <a:pt x="406400" y="203200"/>
                  </a:lnTo>
                  <a:lnTo>
                    <a:pt x="0" y="203200"/>
                  </a:lnTo>
                  <a:lnTo>
                    <a:pt x="0" y="414496"/>
                  </a:lnTo>
                  <a:lnTo>
                    <a:pt x="406400" y="414496"/>
                  </a:lnTo>
                  <a:lnTo>
                    <a:pt x="406400" y="617696"/>
                  </a:lnTo>
                  <a:lnTo>
                    <a:pt x="812800" y="308848"/>
                  </a:lnTo>
                  <a:close/>
                </a:path>
              </a:pathLst>
            </a:custGeom>
            <a:solidFill>
              <a:srgbClr val="009ADD"/>
            </a:solidFill>
          </p:spPr>
          <p:txBody>
            <a:bodyPr/>
            <a:lstStyle/>
            <a:p>
              <a:endParaRPr lang="en-US"/>
            </a:p>
          </p:txBody>
        </p:sp>
        <p:sp>
          <p:nvSpPr>
            <p:cNvPr id="136" name="TextBox 136"/>
            <p:cNvSpPr txBox="1"/>
            <p:nvPr/>
          </p:nvSpPr>
          <p:spPr>
            <a:xfrm>
              <a:off x="0" y="146050"/>
              <a:ext cx="711200" cy="268446"/>
            </a:xfrm>
            <a:prstGeom prst="rect">
              <a:avLst/>
            </a:prstGeom>
          </p:spPr>
          <p:txBody>
            <a:bodyPr lIns="50800" tIns="50800" rIns="50800" bIns="50800" rtlCol="0" anchor="ctr"/>
            <a:lstStyle/>
            <a:p>
              <a:pPr algn="ctr">
                <a:lnSpc>
                  <a:spcPts val="1947"/>
                </a:lnSpc>
              </a:pPr>
              <a:endParaRPr/>
            </a:p>
          </p:txBody>
        </p:sp>
      </p:grpSp>
      <p:sp>
        <p:nvSpPr>
          <p:cNvPr id="96" name="TextBox 96"/>
          <p:cNvSpPr txBox="1"/>
          <p:nvPr/>
        </p:nvSpPr>
        <p:spPr>
          <a:xfrm>
            <a:off x="164840" y="309524"/>
            <a:ext cx="3197811" cy="973455"/>
          </a:xfrm>
          <a:prstGeom prst="rect">
            <a:avLst/>
          </a:prstGeom>
        </p:spPr>
        <p:txBody>
          <a:bodyPr lIns="0" tIns="0" rIns="0" bIns="0" rtlCol="0" anchor="t">
            <a:spAutoFit/>
          </a:bodyPr>
          <a:lstStyle/>
          <a:p>
            <a:pPr algn="l">
              <a:lnSpc>
                <a:spcPts val="2519"/>
              </a:lnSpc>
            </a:pPr>
            <a:r>
              <a:rPr lang="en-US" sz="1799">
                <a:solidFill>
                  <a:srgbClr val="FFFFFF"/>
                </a:solidFill>
                <a:latin typeface="Calibri 1"/>
                <a:ea typeface="Calibri 1"/>
                <a:cs typeface="Calibri 1"/>
                <a:sym typeface="Calibri 1"/>
              </a:rPr>
              <a:t>PHASE I ESA USER RESPONSIBILITIES AND HOW TO MAINTAIN PROTECTIONS</a:t>
            </a:r>
          </a:p>
        </p:txBody>
      </p:sp>
      <p:sp>
        <p:nvSpPr>
          <p:cNvPr id="97" name="TextBox 97"/>
          <p:cNvSpPr txBox="1">
            <a:spLocks noGrp="1"/>
          </p:cNvSpPr>
          <p:nvPr>
            <p:ph type="title" idx="4294967295"/>
          </p:nvPr>
        </p:nvSpPr>
        <p:spPr>
          <a:xfrm>
            <a:off x="3830273" y="623849"/>
            <a:ext cx="5129746" cy="34480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252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1"/>
                <a:ea typeface="Calibri 1"/>
                <a:cs typeface="Calibri 1"/>
                <a:sym typeface="Calibri 1"/>
              </a:rPr>
              <a:t>HOW TO GET AN AAI-COMPLIANT PHASE I ESA</a:t>
            </a:r>
          </a:p>
        </p:txBody>
      </p:sp>
      <p:sp>
        <p:nvSpPr>
          <p:cNvPr id="98" name="TextBox 98"/>
          <p:cNvSpPr txBox="1"/>
          <p:nvPr/>
        </p:nvSpPr>
        <p:spPr>
          <a:xfrm>
            <a:off x="321748" y="1594418"/>
            <a:ext cx="2719935" cy="5053330"/>
          </a:xfrm>
          <a:prstGeom prst="rect">
            <a:avLst/>
          </a:prstGeom>
        </p:spPr>
        <p:txBody>
          <a:bodyPr lIns="0" tIns="0" rIns="0" bIns="0" rtlCol="0" anchor="t">
            <a:spAutoFit/>
          </a:bodyPr>
          <a:lstStyle/>
          <a:p>
            <a:pPr algn="l">
              <a:lnSpc>
                <a:spcPts val="1819"/>
              </a:lnSpc>
            </a:pPr>
            <a:r>
              <a:rPr lang="en-US" sz="1299">
                <a:solidFill>
                  <a:srgbClr val="000000"/>
                </a:solidFill>
                <a:latin typeface="Calibri 2"/>
                <a:ea typeface="Calibri 2"/>
                <a:cs typeface="Calibri 2"/>
                <a:sym typeface="Calibri 2"/>
              </a:rPr>
              <a:t>In order to obtain liability protections offered through obtaining a Phase 1 ESA, the user has specific responsibilities to share knowledge regarding the property with the environmental professional developing the Phase 1 ESA. In order to maintain liability protections once a property has transferred, the user also must comply with “continuing obligations” during the property ownership. These obligations include complying with any land use restrictions, providing full cooperation and access to those conducting response actions on the property, and taking reasonable steps to stop or prevent continuing or future releases. To further understand specifics regarding the user’s responsibilities please refer the ASTM International (ASTM E1527-21), 40 CFR Part 312, and 42 U.S.C. 9601 et seq. </a:t>
            </a:r>
          </a:p>
        </p:txBody>
      </p:sp>
      <p:sp>
        <p:nvSpPr>
          <p:cNvPr id="66" name="TextBox 66"/>
          <p:cNvSpPr txBox="1"/>
          <p:nvPr/>
        </p:nvSpPr>
        <p:spPr>
          <a:xfrm>
            <a:off x="3608708" y="1613468"/>
            <a:ext cx="6019789" cy="3216491"/>
          </a:xfrm>
          <a:prstGeom prst="rect">
            <a:avLst/>
          </a:prstGeom>
        </p:spPr>
        <p:txBody>
          <a:bodyPr lIns="0" tIns="0" rIns="0" bIns="0" rtlCol="0" anchor="t">
            <a:spAutoFit/>
          </a:bodyPr>
          <a:lstStyle/>
          <a:p>
            <a:pPr algn="l">
              <a:lnSpc>
                <a:spcPts val="1679"/>
              </a:lnSpc>
            </a:pPr>
            <a:r>
              <a:rPr lang="en-US" sz="1199" dirty="0">
                <a:solidFill>
                  <a:srgbClr val="000000"/>
                </a:solidFill>
                <a:latin typeface="Calibri 1"/>
                <a:ea typeface="Calibri 1"/>
                <a:cs typeface="Calibri 1"/>
                <a:sym typeface="Calibri 1"/>
              </a:rPr>
              <a:t>There are several ways to obtain a Phase 1 ESA for a subject property: </a:t>
            </a:r>
          </a:p>
          <a:p>
            <a:pPr marL="259079" lvl="1" indent="-129539" algn="l">
              <a:lnSpc>
                <a:spcPts val="1679"/>
              </a:lnSpc>
              <a:buFont typeface="Arial"/>
              <a:buChar char="•"/>
            </a:pPr>
            <a:r>
              <a:rPr lang="en-US" sz="1199" dirty="0">
                <a:solidFill>
                  <a:srgbClr val="000000"/>
                </a:solidFill>
                <a:latin typeface="Calibri 2"/>
                <a:ea typeface="Calibri 2"/>
                <a:cs typeface="Calibri 2"/>
                <a:sym typeface="Calibri 2"/>
              </a:rPr>
              <a:t>Hire a qualified environmental professional to conduct a Phase 1 ESA of the property.</a:t>
            </a:r>
          </a:p>
          <a:p>
            <a:pPr algn="l">
              <a:lnSpc>
                <a:spcPts val="1679"/>
              </a:lnSpc>
            </a:pPr>
            <a:endParaRPr lang="en-US" sz="1199" dirty="0">
              <a:solidFill>
                <a:srgbClr val="000000"/>
              </a:solidFill>
              <a:latin typeface="Calibri 2"/>
              <a:ea typeface="Calibri 2"/>
              <a:cs typeface="Calibri 2"/>
              <a:sym typeface="Calibri 2"/>
            </a:endParaRPr>
          </a:p>
          <a:p>
            <a:pPr algn="l">
              <a:lnSpc>
                <a:spcPts val="280"/>
              </a:lnSpc>
            </a:pPr>
            <a:endParaRPr lang="en-US" sz="1199" dirty="0">
              <a:solidFill>
                <a:srgbClr val="000000"/>
              </a:solidFill>
              <a:latin typeface="Calibri 2"/>
              <a:ea typeface="Calibri 2"/>
              <a:cs typeface="Calibri 2"/>
              <a:sym typeface="Calibri 2"/>
            </a:endParaRPr>
          </a:p>
          <a:p>
            <a:pPr algn="l">
              <a:lnSpc>
                <a:spcPts val="1679"/>
              </a:lnSpc>
            </a:pPr>
            <a:endParaRPr lang="en-US" sz="1199" dirty="0">
              <a:solidFill>
                <a:srgbClr val="000000"/>
              </a:solidFill>
              <a:latin typeface="Calibri 2"/>
              <a:ea typeface="Calibri 2"/>
              <a:cs typeface="Calibri 2"/>
              <a:sym typeface="Calibri 2"/>
            </a:endParaRPr>
          </a:p>
          <a:p>
            <a:pPr algn="l">
              <a:lnSpc>
                <a:spcPts val="1679"/>
              </a:lnSpc>
            </a:pPr>
            <a:endParaRPr lang="en-US" sz="1199" dirty="0">
              <a:solidFill>
                <a:srgbClr val="000000"/>
              </a:solidFill>
              <a:latin typeface="Calibri 2"/>
              <a:ea typeface="Calibri 2"/>
              <a:cs typeface="Calibri 2"/>
              <a:sym typeface="Calibri 2"/>
            </a:endParaRPr>
          </a:p>
          <a:p>
            <a:pPr marL="259079" lvl="1" indent="-129539" algn="l">
              <a:lnSpc>
                <a:spcPts val="1679"/>
              </a:lnSpc>
              <a:buFont typeface="Arial"/>
              <a:buChar char="•"/>
            </a:pPr>
            <a:r>
              <a:rPr lang="en-US" sz="1199" dirty="0">
                <a:solidFill>
                  <a:srgbClr val="000000"/>
                </a:solidFill>
                <a:latin typeface="Calibri 2"/>
                <a:ea typeface="Calibri 2"/>
                <a:cs typeface="Calibri 2"/>
                <a:sym typeface="Calibri 2"/>
              </a:rPr>
              <a:t>Complete a targeted brownfields assessment (TBA). A TBA is an environmental assessment that may include a Phase 1 ESA and is funded through the Brownfields Program. Both the Montana Department of Environmental Quality (DEQ) and the EPA can provide TBAs to assist with property redevelopment. For an eligible entity, DEQ or EPA will work with an environmental professional to conduct the Phase 1 ESA on behalf of a prospective purchaser. DEQ or EPA TBA assistance is available for non-profit organizations, certified regional economic development corporations, or governmental entities (city or county). Private prospective purchasers can work with these entities to obtain a Phase 1 ESA. </a:t>
            </a:r>
          </a:p>
          <a:p>
            <a:pPr marL="259079" lvl="1" indent="-129539" algn="l">
              <a:lnSpc>
                <a:spcPts val="1679"/>
              </a:lnSpc>
              <a:buFont typeface="Arial"/>
              <a:buChar char="•"/>
            </a:pPr>
            <a:r>
              <a:rPr lang="en-US" sz="1199" dirty="0">
                <a:solidFill>
                  <a:srgbClr val="000000"/>
                </a:solidFill>
                <a:latin typeface="Calibri 2"/>
                <a:ea typeface="Calibri 2"/>
                <a:cs typeface="Calibri 2"/>
                <a:sym typeface="Calibri 2"/>
              </a:rPr>
              <a:t>Contact the DEQ or EPA Brownfields Program. For more information on how to complete and submit a TBA application, visit the following webpage(s):</a:t>
            </a:r>
          </a:p>
        </p:txBody>
      </p:sp>
      <p:sp>
        <p:nvSpPr>
          <p:cNvPr id="121" name="TextBox 121"/>
          <p:cNvSpPr txBox="1"/>
          <p:nvPr/>
        </p:nvSpPr>
        <p:spPr>
          <a:xfrm>
            <a:off x="6677737" y="2041688"/>
            <a:ext cx="2754809" cy="320040"/>
          </a:xfrm>
          <a:prstGeom prst="rect">
            <a:avLst/>
          </a:prstGeom>
        </p:spPr>
        <p:txBody>
          <a:bodyPr lIns="0" tIns="0" rIns="0" bIns="0" rtlCol="0" anchor="t">
            <a:spAutoFit/>
          </a:bodyPr>
          <a:lstStyle/>
          <a:p>
            <a:pPr algn="l">
              <a:lnSpc>
                <a:spcPts val="1260"/>
              </a:lnSpc>
            </a:pPr>
            <a:r>
              <a:rPr lang="en-US" sz="900">
                <a:solidFill>
                  <a:srgbClr val="6C757D"/>
                </a:solidFill>
                <a:latin typeface="Calibri 2"/>
                <a:ea typeface="Calibri 2"/>
                <a:cs typeface="Calibri 2"/>
                <a:sym typeface="Calibri 2"/>
              </a:rPr>
              <a:t>deq.mt.gov/files/Land/LUST/Documents/downloadables/</a:t>
            </a:r>
          </a:p>
          <a:p>
            <a:pPr algn="l">
              <a:lnSpc>
                <a:spcPts val="1260"/>
              </a:lnSpc>
            </a:pPr>
            <a:r>
              <a:rPr lang="en-US" sz="900">
                <a:solidFill>
                  <a:srgbClr val="6C757D"/>
                </a:solidFill>
                <a:latin typeface="Calibri 2"/>
                <a:ea typeface="Calibri 2"/>
                <a:cs typeface="Calibri 2"/>
                <a:sym typeface="Calibri 2"/>
              </a:rPr>
              <a:t>Consultlist/Environmental_Consultant_list2023.pdf</a:t>
            </a:r>
          </a:p>
        </p:txBody>
      </p:sp>
      <p:sp>
        <p:nvSpPr>
          <p:cNvPr id="95" name="TextBox 95"/>
          <p:cNvSpPr txBox="1"/>
          <p:nvPr/>
        </p:nvSpPr>
        <p:spPr>
          <a:xfrm>
            <a:off x="4067289" y="4976514"/>
            <a:ext cx="2399874" cy="252730"/>
          </a:xfrm>
          <a:prstGeom prst="rect">
            <a:avLst/>
          </a:prstGeom>
        </p:spPr>
        <p:txBody>
          <a:bodyPr lIns="0" tIns="0" rIns="0" bIns="0" rtlCol="0" anchor="t">
            <a:spAutoFit/>
          </a:bodyPr>
          <a:lstStyle/>
          <a:p>
            <a:pPr algn="ctr">
              <a:lnSpc>
                <a:spcPts val="1819"/>
              </a:lnSpc>
            </a:pPr>
            <a:r>
              <a:rPr lang="en-US" sz="1299" u="sng" dirty="0">
                <a:solidFill>
                  <a:srgbClr val="FFFFFF"/>
                </a:solidFill>
                <a:latin typeface="Calibri 1"/>
                <a:ea typeface="Calibri 1"/>
                <a:cs typeface="Calibri 1"/>
                <a:sym typeface="Calibri 1"/>
                <a:hlinkClick r:id="rId6" tooltip="https://deq.mt.gov/cleanupandrec/Programs/brownfields"/>
              </a:rPr>
              <a:t>DEQ </a:t>
            </a:r>
            <a:r>
              <a:rPr lang="en-US" sz="1299" u="sng" dirty="0" err="1">
                <a:solidFill>
                  <a:srgbClr val="FFFFFF"/>
                </a:solidFill>
                <a:latin typeface="Calibri 1"/>
                <a:ea typeface="Calibri 1"/>
                <a:cs typeface="Calibri 1"/>
                <a:sym typeface="Calibri 1"/>
                <a:hlinkClick r:id="rId6" tooltip="https://deq.mt.gov/cleanupandrec/Programs/brownfields"/>
              </a:rPr>
              <a:t>Brownfiel</a:t>
            </a:r>
            <a:r>
              <a:rPr lang="en-US" sz="1299" dirty="0" err="1">
                <a:solidFill>
                  <a:srgbClr val="FFFFFF"/>
                </a:solidFill>
                <a:latin typeface="Calibri 1"/>
                <a:ea typeface="Calibri 1"/>
                <a:cs typeface="Calibri 1"/>
                <a:sym typeface="Calibri 1"/>
              </a:rPr>
              <a:t>﻿</a:t>
            </a:r>
            <a:r>
              <a:rPr lang="en-US" sz="1299" u="sng" dirty="0" err="1">
                <a:solidFill>
                  <a:srgbClr val="FFFFFF"/>
                </a:solidFill>
                <a:latin typeface="Calibri 1"/>
                <a:ea typeface="Calibri 1"/>
                <a:cs typeface="Calibri 1"/>
                <a:sym typeface="Calibri 1"/>
                <a:hlinkClick r:id="rId6" tooltip="https://deq.mt.gov/cleanupandrec/Programs/brownfields"/>
              </a:rPr>
              <a:t>ds</a:t>
            </a:r>
            <a:r>
              <a:rPr lang="en-US" sz="1299" u="sng" dirty="0">
                <a:solidFill>
                  <a:srgbClr val="FFFFFF"/>
                </a:solidFill>
                <a:latin typeface="Calibri 1"/>
                <a:ea typeface="Calibri 1"/>
                <a:cs typeface="Calibri 1"/>
                <a:sym typeface="Calibri 1"/>
                <a:hlinkClick r:id="rId6" tooltip="https://deq.mt.gov/cleanupandrec/Programs/brownfields"/>
              </a:rPr>
              <a:t> Program</a:t>
            </a:r>
          </a:p>
        </p:txBody>
      </p:sp>
      <p:sp>
        <p:nvSpPr>
          <p:cNvPr id="122" name="TextBox 122"/>
          <p:cNvSpPr txBox="1"/>
          <p:nvPr/>
        </p:nvSpPr>
        <p:spPr>
          <a:xfrm>
            <a:off x="6677737" y="2381077"/>
            <a:ext cx="2754809" cy="320040"/>
          </a:xfrm>
          <a:prstGeom prst="rect">
            <a:avLst/>
          </a:prstGeom>
        </p:spPr>
        <p:txBody>
          <a:bodyPr lIns="0" tIns="0" rIns="0" bIns="0" rtlCol="0" anchor="t">
            <a:spAutoFit/>
          </a:bodyPr>
          <a:lstStyle/>
          <a:p>
            <a:pPr algn="l">
              <a:lnSpc>
                <a:spcPts val="1260"/>
              </a:lnSpc>
            </a:pPr>
            <a:r>
              <a:rPr lang="en-US" sz="900">
                <a:solidFill>
                  <a:srgbClr val="6C757D"/>
                </a:solidFill>
                <a:latin typeface="Calibri 2"/>
                <a:ea typeface="Calibri 2"/>
                <a:cs typeface="Calibri 2"/>
                <a:sym typeface="Calibri 2"/>
              </a:rPr>
              <a:t>deq.mt.gov/files/Land/LUST/Documents/downloadables/</a:t>
            </a:r>
          </a:p>
          <a:p>
            <a:pPr algn="l">
              <a:lnSpc>
                <a:spcPts val="1260"/>
              </a:lnSpc>
            </a:pPr>
            <a:r>
              <a:rPr lang="en-US" sz="900">
                <a:solidFill>
                  <a:srgbClr val="6C757D"/>
                </a:solidFill>
                <a:latin typeface="Calibri 2"/>
                <a:ea typeface="Calibri 2"/>
                <a:cs typeface="Calibri 2"/>
                <a:sym typeface="Calibri 2"/>
              </a:rPr>
              <a:t>Consultlist/HiringAnEnvironmentalConsultant.pdf</a:t>
            </a:r>
          </a:p>
        </p:txBody>
      </p:sp>
      <p:sp>
        <p:nvSpPr>
          <p:cNvPr id="102" name="TextBox 102"/>
          <p:cNvSpPr txBox="1"/>
          <p:nvPr/>
        </p:nvSpPr>
        <p:spPr>
          <a:xfrm>
            <a:off x="6957667" y="5044279"/>
            <a:ext cx="2604046" cy="184150"/>
          </a:xfrm>
          <a:prstGeom prst="rect">
            <a:avLst/>
          </a:prstGeom>
        </p:spPr>
        <p:txBody>
          <a:bodyPr lIns="0" tIns="0" rIns="0" bIns="0" rtlCol="0" anchor="t">
            <a:spAutoFit/>
          </a:bodyPr>
          <a:lstStyle/>
          <a:p>
            <a:pPr algn="ctr">
              <a:lnSpc>
                <a:spcPts val="1399"/>
              </a:lnSpc>
            </a:pPr>
            <a:r>
              <a:rPr lang="en-US" sz="999">
                <a:solidFill>
                  <a:srgbClr val="6C757D"/>
                </a:solidFill>
                <a:latin typeface="Calibri 2"/>
                <a:ea typeface="Calibri 2"/>
                <a:cs typeface="Calibri 2"/>
                <a:sym typeface="Calibri 2"/>
              </a:rPr>
              <a:t>deq.mt.gov/cleanupandrec/programs/brownfields</a:t>
            </a:r>
          </a:p>
        </p:txBody>
      </p:sp>
      <p:sp>
        <p:nvSpPr>
          <p:cNvPr id="103" name="TextBox 103"/>
          <p:cNvSpPr txBox="1"/>
          <p:nvPr/>
        </p:nvSpPr>
        <p:spPr>
          <a:xfrm>
            <a:off x="6957667" y="5638018"/>
            <a:ext cx="1225600" cy="184150"/>
          </a:xfrm>
          <a:prstGeom prst="rect">
            <a:avLst/>
          </a:prstGeom>
        </p:spPr>
        <p:txBody>
          <a:bodyPr lIns="0" tIns="0" rIns="0" bIns="0" rtlCol="0" anchor="t">
            <a:spAutoFit/>
          </a:bodyPr>
          <a:lstStyle/>
          <a:p>
            <a:pPr algn="ctr">
              <a:lnSpc>
                <a:spcPts val="1399"/>
              </a:lnSpc>
            </a:pPr>
            <a:r>
              <a:rPr lang="en-US" sz="999">
                <a:solidFill>
                  <a:srgbClr val="6C757D"/>
                </a:solidFill>
                <a:latin typeface="Calibri 2"/>
                <a:ea typeface="Calibri 2"/>
                <a:cs typeface="Calibri 2"/>
                <a:sym typeface="Calibri 2"/>
              </a:rPr>
              <a:t>epa.gov/brownfields/r8</a:t>
            </a:r>
          </a:p>
        </p:txBody>
      </p:sp>
      <p:sp>
        <p:nvSpPr>
          <p:cNvPr id="104" name="TextBox 104"/>
          <p:cNvSpPr txBox="1"/>
          <p:nvPr/>
        </p:nvSpPr>
        <p:spPr>
          <a:xfrm>
            <a:off x="3608708" y="6117777"/>
            <a:ext cx="6019789" cy="510540"/>
          </a:xfrm>
          <a:prstGeom prst="rect">
            <a:avLst/>
          </a:prstGeom>
        </p:spPr>
        <p:txBody>
          <a:bodyPr lIns="0" tIns="0" rIns="0" bIns="0" rtlCol="0" anchor="t">
            <a:spAutoFit/>
          </a:bodyPr>
          <a:lstStyle/>
          <a:p>
            <a:pPr algn="l">
              <a:lnSpc>
                <a:spcPts val="1320"/>
              </a:lnSpc>
            </a:pPr>
            <a:r>
              <a:rPr lang="en-US" sz="1200">
                <a:solidFill>
                  <a:srgbClr val="000000"/>
                </a:solidFill>
                <a:latin typeface="Calibri 4"/>
                <a:ea typeface="Calibri 4"/>
                <a:cs typeface="Calibri 4"/>
                <a:sym typeface="Calibri 4"/>
              </a:rPr>
              <a:t>Note: Due to the time involved with development of an AAI-compliant Phase 1 ESA, if you have a specific property transaction or closing date, be sure to plan to initiate a Phase 1 ESA a minimum of 8 weeks prior to the closing date. </a:t>
            </a:r>
          </a:p>
        </p:txBody>
      </p:sp>
      <p:sp>
        <p:nvSpPr>
          <p:cNvPr id="101" name="TextBox 101"/>
          <p:cNvSpPr txBox="1"/>
          <p:nvPr/>
        </p:nvSpPr>
        <p:spPr>
          <a:xfrm>
            <a:off x="312101" y="6866064"/>
            <a:ext cx="4713419" cy="147320"/>
          </a:xfrm>
          <a:prstGeom prst="rect">
            <a:avLst/>
          </a:prstGeom>
        </p:spPr>
        <p:txBody>
          <a:bodyPr lIns="0" tIns="0" rIns="0" bIns="0" rtlCol="0" anchor="t">
            <a:spAutoFit/>
          </a:bodyPr>
          <a:lstStyle/>
          <a:p>
            <a:pPr algn="l">
              <a:lnSpc>
                <a:spcPts val="939"/>
              </a:lnSpc>
            </a:pPr>
            <a:r>
              <a:rPr lang="en-US" sz="999">
                <a:solidFill>
                  <a:srgbClr val="004A97"/>
                </a:solidFill>
                <a:latin typeface="Calibri 1"/>
                <a:ea typeface="Calibri 1"/>
                <a:cs typeface="Calibri 1"/>
                <a:sym typeface="Calibri 1"/>
              </a:rPr>
              <a:t>References:</a:t>
            </a:r>
          </a:p>
        </p:txBody>
      </p:sp>
      <p:sp>
        <p:nvSpPr>
          <p:cNvPr id="99" name="TextBox 99"/>
          <p:cNvSpPr txBox="1"/>
          <p:nvPr/>
        </p:nvSpPr>
        <p:spPr>
          <a:xfrm>
            <a:off x="312101" y="7062406"/>
            <a:ext cx="4713419" cy="553593"/>
          </a:xfrm>
          <a:prstGeom prst="rect">
            <a:avLst/>
          </a:prstGeom>
        </p:spPr>
        <p:txBody>
          <a:bodyPr lIns="0" tIns="0" rIns="0" bIns="0" rtlCol="0" anchor="t">
            <a:spAutoFit/>
          </a:bodyPr>
          <a:lstStyle/>
          <a:p>
            <a:pPr algn="l">
              <a:lnSpc>
                <a:spcPts val="845"/>
              </a:lnSpc>
            </a:pPr>
            <a:r>
              <a:rPr lang="en-US" sz="900">
                <a:solidFill>
                  <a:srgbClr val="004A97"/>
                </a:solidFill>
                <a:latin typeface="Calibri 2"/>
                <a:ea typeface="Calibri 2"/>
                <a:cs typeface="Calibri 2"/>
                <a:sym typeface="Calibri 2"/>
              </a:rPr>
              <a:t>42 U.S.C. 9601 et seq.</a:t>
            </a:r>
          </a:p>
          <a:p>
            <a:pPr algn="l">
              <a:lnSpc>
                <a:spcPts val="845"/>
              </a:lnSpc>
            </a:pPr>
            <a:r>
              <a:rPr lang="en-US" sz="900">
                <a:solidFill>
                  <a:srgbClr val="004A97"/>
                </a:solidFill>
                <a:latin typeface="Calibri 3"/>
                <a:ea typeface="Calibri 3"/>
                <a:cs typeface="Calibri 3"/>
                <a:sym typeface="Calibri 3"/>
              </a:rPr>
              <a:t>Comprehensive Environmental Response, Compensation, and Liability Act</a:t>
            </a:r>
          </a:p>
          <a:p>
            <a:pPr algn="l">
              <a:lnSpc>
                <a:spcPts val="845"/>
              </a:lnSpc>
            </a:pPr>
            <a:endParaRPr lang="en-US" sz="900">
              <a:solidFill>
                <a:srgbClr val="004A97"/>
              </a:solidFill>
              <a:latin typeface="Calibri 3"/>
              <a:ea typeface="Calibri 3"/>
              <a:cs typeface="Calibri 3"/>
              <a:sym typeface="Calibri 3"/>
            </a:endParaRPr>
          </a:p>
          <a:p>
            <a:pPr algn="l">
              <a:lnSpc>
                <a:spcPts val="845"/>
              </a:lnSpc>
            </a:pPr>
            <a:r>
              <a:rPr lang="en-US" sz="900">
                <a:solidFill>
                  <a:srgbClr val="004A97"/>
                </a:solidFill>
                <a:latin typeface="Calibri 2"/>
                <a:ea typeface="Calibri 2"/>
                <a:cs typeface="Calibri 2"/>
                <a:sym typeface="Calibri 2"/>
              </a:rPr>
              <a:t>40 CFR part 312</a:t>
            </a:r>
          </a:p>
          <a:p>
            <a:pPr algn="l">
              <a:lnSpc>
                <a:spcPts val="845"/>
              </a:lnSpc>
            </a:pPr>
            <a:r>
              <a:rPr lang="en-US" sz="900">
                <a:solidFill>
                  <a:srgbClr val="004A97"/>
                </a:solidFill>
                <a:latin typeface="Calibri 3"/>
                <a:ea typeface="Calibri 3"/>
                <a:cs typeface="Calibri 3"/>
                <a:sym typeface="Calibri 3"/>
              </a:rPr>
              <a:t>Standards and Practices for All Appropriate Inquiries</a:t>
            </a:r>
          </a:p>
        </p:txBody>
      </p:sp>
      <p:sp>
        <p:nvSpPr>
          <p:cNvPr id="100" name="TextBox 100"/>
          <p:cNvSpPr txBox="1"/>
          <p:nvPr/>
        </p:nvSpPr>
        <p:spPr>
          <a:xfrm>
            <a:off x="4615811" y="7062406"/>
            <a:ext cx="5132774" cy="553593"/>
          </a:xfrm>
          <a:prstGeom prst="rect">
            <a:avLst/>
          </a:prstGeom>
        </p:spPr>
        <p:txBody>
          <a:bodyPr lIns="0" tIns="0" rIns="0" bIns="0" rtlCol="0" anchor="t">
            <a:spAutoFit/>
          </a:bodyPr>
          <a:lstStyle/>
          <a:p>
            <a:pPr algn="l">
              <a:lnSpc>
                <a:spcPts val="845"/>
              </a:lnSpc>
            </a:pPr>
            <a:r>
              <a:rPr lang="en-US" sz="900">
                <a:solidFill>
                  <a:srgbClr val="004A97"/>
                </a:solidFill>
                <a:latin typeface="Calibri 2"/>
                <a:ea typeface="Calibri 2"/>
                <a:cs typeface="Calibri 2"/>
                <a:sym typeface="Calibri 2"/>
              </a:rPr>
              <a:t>ASTM E1527</a:t>
            </a:r>
          </a:p>
          <a:p>
            <a:pPr algn="l">
              <a:lnSpc>
                <a:spcPts val="845"/>
              </a:lnSpc>
            </a:pPr>
            <a:r>
              <a:rPr lang="en-US" sz="900">
                <a:solidFill>
                  <a:srgbClr val="004A97"/>
                </a:solidFill>
                <a:latin typeface="Calibri 3"/>
                <a:ea typeface="Calibri 3"/>
                <a:cs typeface="Calibri 3"/>
                <a:sym typeface="Calibri 3"/>
              </a:rPr>
              <a:t>Standard Practice for Environmental Site Assessments; Phase 1 Environmental Site Assessment Processes</a:t>
            </a:r>
          </a:p>
          <a:p>
            <a:pPr algn="l">
              <a:lnSpc>
                <a:spcPts val="845"/>
              </a:lnSpc>
            </a:pPr>
            <a:endParaRPr lang="en-US" sz="900">
              <a:solidFill>
                <a:srgbClr val="004A97"/>
              </a:solidFill>
              <a:latin typeface="Calibri 3"/>
              <a:ea typeface="Calibri 3"/>
              <a:cs typeface="Calibri 3"/>
              <a:sym typeface="Calibri 3"/>
            </a:endParaRPr>
          </a:p>
          <a:p>
            <a:pPr algn="l">
              <a:lnSpc>
                <a:spcPts val="845"/>
              </a:lnSpc>
            </a:pPr>
            <a:r>
              <a:rPr lang="en-US" sz="900">
                <a:solidFill>
                  <a:srgbClr val="004A97"/>
                </a:solidFill>
                <a:latin typeface="Calibri 2"/>
                <a:ea typeface="Calibri 2"/>
                <a:cs typeface="Calibri 2"/>
                <a:sym typeface="Calibri 2"/>
              </a:rPr>
              <a:t>75.10.715 MCA</a:t>
            </a:r>
          </a:p>
          <a:p>
            <a:pPr algn="l">
              <a:lnSpc>
                <a:spcPts val="845"/>
              </a:lnSpc>
            </a:pPr>
            <a:r>
              <a:rPr lang="en-US" sz="900">
                <a:solidFill>
                  <a:srgbClr val="004A97"/>
                </a:solidFill>
                <a:latin typeface="Calibri 3"/>
                <a:ea typeface="Calibri 3"/>
                <a:cs typeface="Calibri 3"/>
                <a:sym typeface="Calibri 3"/>
              </a:rPr>
              <a:t>Liability--Reimbursement and Penalties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TotalTime>
  <Words>896</Words>
  <Application>Microsoft Office PowerPoint</Application>
  <PresentationFormat>Custom</PresentationFormat>
  <Paragraphs>44</Paragraphs>
  <Slides>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vt:i4>
      </vt:variant>
    </vt:vector>
  </HeadingPairs>
  <TitlesOfParts>
    <vt:vector size="10" baseType="lpstr">
      <vt:lpstr>Permanent Marker</vt:lpstr>
      <vt:lpstr>Calibri 2</vt:lpstr>
      <vt:lpstr>Calibri 1</vt:lpstr>
      <vt:lpstr>Calibri</vt:lpstr>
      <vt:lpstr>Arial</vt:lpstr>
      <vt:lpstr>Calibri 3</vt:lpstr>
      <vt:lpstr>Calibri 4</vt:lpstr>
      <vt:lpstr>Office Theme</vt:lpstr>
      <vt:lpstr>PHASE 1 ENVIRONMENTAL SITE ASSESSMENTS</vt:lpstr>
      <vt:lpstr>HOW TO GET AN AAI-COMPLIANT PHASE I ESA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Brownfields Phase I Environmental Assessments</dc:title>
  <dc:creator>Walsh, Cort</dc:creator>
  <cp:lastModifiedBy>Walsh, Cort</cp:lastModifiedBy>
  <cp:revision>4</cp:revision>
  <dcterms:created xsi:type="dcterms:W3CDTF">2006-08-16T00:00:00Z</dcterms:created>
  <dcterms:modified xsi:type="dcterms:W3CDTF">2026-04-24T17:21:05Z</dcterms:modified>
  <dc:identifier>DAF66n6mGHk</dc:identifier>
</cp:coreProperties>
</file>